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8" r:id="rId3"/>
    <p:sldId id="312" r:id="rId4"/>
    <p:sldId id="285" r:id="rId5"/>
    <p:sldId id="287" r:id="rId6"/>
    <p:sldId id="313" r:id="rId7"/>
    <p:sldId id="289" r:id="rId8"/>
    <p:sldId id="316" r:id="rId9"/>
    <p:sldId id="314" r:id="rId10"/>
    <p:sldId id="292" r:id="rId11"/>
    <p:sldId id="305" r:id="rId12"/>
    <p:sldId id="294" r:id="rId13"/>
    <p:sldId id="306" r:id="rId14"/>
    <p:sldId id="307" r:id="rId15"/>
    <p:sldId id="308" r:id="rId16"/>
    <p:sldId id="309" r:id="rId17"/>
    <p:sldId id="310" r:id="rId18"/>
    <p:sldId id="311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235A"/>
    <a:srgbClr val="106370"/>
    <a:srgbClr val="0F5F6C"/>
    <a:srgbClr val="0F8864"/>
    <a:srgbClr val="14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26" autoAdjust="0"/>
    <p:restoredTop sz="69284"/>
  </p:normalViewPr>
  <p:slideViewPr>
    <p:cSldViewPr snapToGrid="0">
      <p:cViewPr varScale="1">
        <p:scale>
          <a:sx n="77" d="100"/>
          <a:sy n="77" d="100"/>
        </p:scale>
        <p:origin x="157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35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3BF82-3314-2A4C-BABF-79D725530C64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F0D91-7CD0-FB4E-806E-FC720A7FF3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308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lessandra.passarella@edu.unito.it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mailto:agnese.isotton@edu.unito.it" TargetMode="External"/><Relationship Id="rId4" Type="http://schemas.openxmlformats.org/officeDocument/2006/relationships/hyperlink" Target="mailto:erica.roca@edu.unito.it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Prima di esporre gli obiettivi chiedere a qualcuno perché si è iscritto o intende farlo e che ha idea di quali sono le competenze che al termine della triennale avrà acquisito.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1F0D91-7CD0-FB4E-806E-FC720A7FF36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7191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i="0" dirty="0" err="1">
                <a:solidFill>
                  <a:srgbClr val="000000"/>
                </a:solidFill>
                <a:effectLst/>
                <a:latin typeface="Titillium Web" panose="020F0502020204030204" pitchFamily="34" charset="0"/>
              </a:rPr>
              <a:t>eNEA</a:t>
            </a:r>
            <a:r>
              <a:rPr lang="it-IT" b="1" i="0" dirty="0">
                <a:solidFill>
                  <a:srgbClr val="000000"/>
                </a:solidFill>
                <a:effectLst/>
                <a:latin typeface="Titillium Web" panose="020F0502020204030204" pitchFamily="34" charset="0"/>
              </a:rPr>
              <a:t>: Agenzia nazionale per le nuove tecnologie, l'energia e lo sviluppo economico sostenibile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1F0D91-7CD0-FB4E-806E-FC720A7FF36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325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Corsi di laurea ad accesso libero (senza test di ingresso): l’iscrizione non prevede una selezione dei candidati attraverso un esame di ammissione. Tuttavia, è previsto il superamento di un test per </a:t>
            </a:r>
            <a:r>
              <a:rPr lang="it-IT" u="sng" dirty="0"/>
              <a:t>l’accertamento dei requisiti minimi</a:t>
            </a:r>
            <a:r>
              <a:rPr lang="it-IT" dirty="0"/>
              <a:t> (TARM) erogato attraverso il TOLC di CISIA, la cui tipologia dipende dal corso di studio scelto. La prova non è selettiva, ma comunque obbligatoria e serve a valutare la preparazione iniziale dello studente.</a:t>
            </a:r>
          </a:p>
          <a:p>
            <a:endParaRPr lang="it-IT" dirty="0"/>
          </a:p>
          <a:p>
            <a:r>
              <a:rPr lang="it-IT" dirty="0"/>
              <a:t>TOLC: </a:t>
            </a:r>
            <a:r>
              <a:rPr lang="it-IT" b="1" u="sng" dirty="0"/>
              <a:t>test on line </a:t>
            </a:r>
            <a:r>
              <a:rPr lang="it-IT" b="1" u="sng" dirty="0" err="1"/>
              <a:t>Cisia</a:t>
            </a:r>
            <a:r>
              <a:rPr lang="it-IT" dirty="0"/>
              <a:t>: test per la valutazione delle conoscenze iniziali e per orientare gli studenti verso il corretto percorso universitario</a:t>
            </a:r>
          </a:p>
          <a:p>
            <a:endParaRPr lang="it-IT" dirty="0"/>
          </a:p>
          <a:p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 </a:t>
            </a:r>
            <a:r>
              <a:rPr lang="it-IT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CISIA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è un consorzio interuniversitario, senza fini di lucro, di cui fanno parte 53 </a:t>
            </a:r>
            <a:r>
              <a:rPr lang="it-IT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università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statali italiane e le Conferenze di Ingegneria, Architettura e Scienze: la CUIA – Conferenza Universitaria Italiana di Architettura, la </a:t>
            </a:r>
            <a:r>
              <a:rPr lang="it-IT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CopI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Conferenza per l'Ingegneria e Con.</a:t>
            </a:r>
          </a:p>
          <a:p>
            <a:endParaRPr lang="it-IT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Passport-U un corso per favorire lo sviluppo delle soft </a:t>
            </a:r>
            <a:r>
              <a:rPr lang="it-IT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skills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abilità intra e interpersonali di tipo socio-emotivo (capacità di relazionarsi socialmente di interagire con i pari e con gli altri) sviluppo di competenze trasversali utili per il mondo universitario e del lavoro (le hard </a:t>
            </a:r>
            <a:r>
              <a:rPr lang="it-IT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skills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contribuiscono al successo personale solo per il 15%)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1F0D91-7CD0-FB4E-806E-FC720A7FF36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051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Ricordare che per tutte le comunicazioni  istituzionali bisogna utilizzare/privilegiare la posta istituzionale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1F0D91-7CD0-FB4E-806E-FC720A7FF365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6042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Studenti Tutor</a:t>
            </a:r>
          </a:p>
          <a:p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Passarella Alessandra (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alessandra.passarell@edu.unito.it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Roca Erica (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erica.roca@edu.unito.it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it-I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Isotton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Agnese (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agnese.isotton@edu.unito.it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1F0D91-7CD0-FB4E-806E-FC720A7FF365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1796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ORIENTAMENTO TUTORATO E PLACEMENT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1F0D91-7CD0-FB4E-806E-FC720A7FF365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1594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CUG: ufficio a cui ci si può rivolgere in caso di discriminazioni di qualsiasi tipo</a:t>
            </a:r>
          </a:p>
          <a:p>
            <a:endParaRPr lang="it-IT" dirty="0"/>
          </a:p>
          <a:p>
            <a:r>
              <a:rPr lang="it-IT" dirty="0"/>
              <a:t>Consigliera di fiducia: Discriminazioni, Molestie e lesioni </a:t>
            </a:r>
            <a:r>
              <a:rPr lang="it-IT"/>
              <a:t>della dignità </a:t>
            </a:r>
            <a:r>
              <a:rPr lang="it-IT" dirty="0"/>
              <a:t>nei casi di mobbing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1F0D91-7CD0-FB4E-806E-FC720A7FF365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9245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2BC4-B3A1-4BE2-8225-760AEA5F6C29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6068-89FB-40F5-BE23-47B1FFFAA1F2}" type="slidenum">
              <a:rPr lang="it-IT" smtClean="0"/>
              <a:t>‹N›</a:t>
            </a:fld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1128" y="5349875"/>
            <a:ext cx="3385616" cy="1377128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12" r="3994" b="26523"/>
          <a:stretch/>
        </p:blipFill>
        <p:spPr>
          <a:xfrm>
            <a:off x="0" y="0"/>
            <a:ext cx="12220687" cy="602428"/>
          </a:xfrm>
          <a:prstGeom prst="rect">
            <a:avLst/>
          </a:prstGeom>
        </p:spPr>
      </p:pic>
      <p:grpSp>
        <p:nvGrpSpPr>
          <p:cNvPr id="13" name="Gruppo 12"/>
          <p:cNvGrpSpPr/>
          <p:nvPr userDrawn="1"/>
        </p:nvGrpSpPr>
        <p:grpSpPr>
          <a:xfrm>
            <a:off x="4124373" y="3377351"/>
            <a:ext cx="3971940" cy="255730"/>
            <a:chOff x="4254876" y="4234341"/>
            <a:chExt cx="3971940" cy="255730"/>
          </a:xfrm>
        </p:grpSpPr>
        <p:grpSp>
          <p:nvGrpSpPr>
            <p:cNvPr id="14" name="Gruppo 13"/>
            <p:cNvGrpSpPr/>
            <p:nvPr userDrawn="1"/>
          </p:nvGrpSpPr>
          <p:grpSpPr>
            <a:xfrm>
              <a:off x="4254876" y="4234342"/>
              <a:ext cx="1324453" cy="255729"/>
              <a:chOff x="4254876" y="4234342"/>
              <a:chExt cx="1324453" cy="255729"/>
            </a:xfrm>
          </p:grpSpPr>
          <p:sp>
            <p:nvSpPr>
              <p:cNvPr id="25" name="Rettangolo 24"/>
              <p:cNvSpPr/>
              <p:nvPr userDrawn="1"/>
            </p:nvSpPr>
            <p:spPr>
              <a:xfrm>
                <a:off x="4499735" y="4234342"/>
                <a:ext cx="1079594" cy="255729"/>
              </a:xfrm>
              <a:prstGeom prst="rect">
                <a:avLst/>
              </a:prstGeom>
              <a:solidFill>
                <a:srgbClr val="0F5F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srgbClr val="0F5F6C"/>
                  </a:solidFill>
                </a:endParaRPr>
              </a:p>
            </p:txBody>
          </p:sp>
          <p:sp>
            <p:nvSpPr>
              <p:cNvPr id="26" name="Rettangolo 25"/>
              <p:cNvSpPr/>
              <p:nvPr userDrawn="1"/>
            </p:nvSpPr>
            <p:spPr>
              <a:xfrm>
                <a:off x="4254876" y="4234342"/>
                <a:ext cx="216000" cy="255729"/>
              </a:xfrm>
              <a:prstGeom prst="rect">
                <a:avLst/>
              </a:prstGeom>
              <a:solidFill>
                <a:srgbClr val="0F5F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5" name="Gruppo 14"/>
            <p:cNvGrpSpPr/>
            <p:nvPr userDrawn="1"/>
          </p:nvGrpSpPr>
          <p:grpSpPr>
            <a:xfrm>
              <a:off x="5576345" y="4234341"/>
              <a:ext cx="1324453" cy="255729"/>
              <a:chOff x="4254876" y="4234342"/>
              <a:chExt cx="1324453" cy="255729"/>
            </a:xfrm>
            <a:solidFill>
              <a:srgbClr val="AB295E"/>
            </a:solidFill>
          </p:grpSpPr>
          <p:sp>
            <p:nvSpPr>
              <p:cNvPr id="23" name="Rettangolo 22"/>
              <p:cNvSpPr/>
              <p:nvPr userDrawn="1"/>
            </p:nvSpPr>
            <p:spPr>
              <a:xfrm>
                <a:off x="4499735" y="4234342"/>
                <a:ext cx="1079594" cy="25572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srgbClr val="0F5F6C"/>
                  </a:solidFill>
                </a:endParaRPr>
              </a:p>
            </p:txBody>
          </p:sp>
          <p:sp>
            <p:nvSpPr>
              <p:cNvPr id="24" name="Rettangolo 23"/>
              <p:cNvSpPr/>
              <p:nvPr userDrawn="1"/>
            </p:nvSpPr>
            <p:spPr>
              <a:xfrm>
                <a:off x="4254876" y="4234342"/>
                <a:ext cx="216000" cy="25572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6" name="Gruppo 15"/>
            <p:cNvGrpSpPr/>
            <p:nvPr userDrawn="1"/>
          </p:nvGrpSpPr>
          <p:grpSpPr>
            <a:xfrm>
              <a:off x="6902363" y="4234341"/>
              <a:ext cx="1324453" cy="255729"/>
              <a:chOff x="4254876" y="4234342"/>
              <a:chExt cx="1324453" cy="255729"/>
            </a:xfrm>
            <a:solidFill>
              <a:srgbClr val="0F8864"/>
            </a:solidFill>
          </p:grpSpPr>
          <p:sp>
            <p:nvSpPr>
              <p:cNvPr id="21" name="Rettangolo 20"/>
              <p:cNvSpPr/>
              <p:nvPr userDrawn="1"/>
            </p:nvSpPr>
            <p:spPr>
              <a:xfrm>
                <a:off x="4499735" y="4234342"/>
                <a:ext cx="1079594" cy="25572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srgbClr val="0F5F6C"/>
                  </a:solidFill>
                </a:endParaRPr>
              </a:p>
            </p:txBody>
          </p:sp>
          <p:sp>
            <p:nvSpPr>
              <p:cNvPr id="22" name="Rettangolo 21"/>
              <p:cNvSpPr/>
              <p:nvPr userDrawn="1"/>
            </p:nvSpPr>
            <p:spPr>
              <a:xfrm>
                <a:off x="4254876" y="4234342"/>
                <a:ext cx="216000" cy="25572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9051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2BC4-B3A1-4BE2-8225-760AEA5F6C29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6068-89FB-40F5-BE23-47B1FFFAA1F2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1128" y="5349875"/>
            <a:ext cx="3385616" cy="1377128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0842" y="217714"/>
            <a:ext cx="876278" cy="7322075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12" r="3994" b="26523"/>
          <a:stretch/>
        </p:blipFill>
        <p:spPr>
          <a:xfrm>
            <a:off x="0" y="0"/>
            <a:ext cx="12220687" cy="602428"/>
          </a:xfrm>
          <a:prstGeom prst="rect">
            <a:avLst/>
          </a:prstGeom>
        </p:spPr>
      </p:pic>
      <p:cxnSp>
        <p:nvCxnSpPr>
          <p:cNvPr id="13" name="Connettore 1 12"/>
          <p:cNvCxnSpPr/>
          <p:nvPr userDrawn="1"/>
        </p:nvCxnSpPr>
        <p:spPr>
          <a:xfrm>
            <a:off x="-32274" y="946672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44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2BC4-B3A1-4BE2-8225-760AEA5F6C29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6068-89FB-40F5-BE23-47B1FFFAA1F2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1128" y="5349875"/>
            <a:ext cx="3385616" cy="1377128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-296141" y="-83129"/>
            <a:ext cx="858870" cy="7350201"/>
          </a:xfrm>
          <a:prstGeom prst="rect">
            <a:avLst/>
          </a:prstGeom>
        </p:spPr>
      </p:pic>
      <p:pic>
        <p:nvPicPr>
          <p:cNvPr id="22" name="Immagine 21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12" r="3994" b="26523"/>
          <a:stretch/>
        </p:blipFill>
        <p:spPr>
          <a:xfrm>
            <a:off x="0" y="0"/>
            <a:ext cx="12220687" cy="602428"/>
          </a:xfrm>
          <a:prstGeom prst="rect">
            <a:avLst/>
          </a:prstGeom>
        </p:spPr>
      </p:pic>
      <p:cxnSp>
        <p:nvCxnSpPr>
          <p:cNvPr id="13" name="Connettore 1 12"/>
          <p:cNvCxnSpPr/>
          <p:nvPr userDrawn="1"/>
        </p:nvCxnSpPr>
        <p:spPr>
          <a:xfrm>
            <a:off x="-32274" y="946672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649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2BC4-B3A1-4BE2-8225-760AEA5F6C29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6068-89FB-40F5-BE23-47B1FFFAA1F2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1128" y="5349875"/>
            <a:ext cx="3385616" cy="1377128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37127" y="210065"/>
            <a:ext cx="899858" cy="7327557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12" r="3994" b="26523"/>
          <a:stretch/>
        </p:blipFill>
        <p:spPr>
          <a:xfrm>
            <a:off x="0" y="0"/>
            <a:ext cx="12220687" cy="602428"/>
          </a:xfrm>
          <a:prstGeom prst="rect">
            <a:avLst/>
          </a:prstGeom>
        </p:spPr>
      </p:pic>
      <p:cxnSp>
        <p:nvCxnSpPr>
          <p:cNvPr id="13" name="Connettore 1 12"/>
          <p:cNvCxnSpPr/>
          <p:nvPr userDrawn="1"/>
        </p:nvCxnSpPr>
        <p:spPr>
          <a:xfrm>
            <a:off x="-32274" y="946672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229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97009"/>
            <a:ext cx="10515600" cy="1093679"/>
          </a:xfrm>
        </p:spPr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2BC4-B3A1-4BE2-8225-760AEA5F6C29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6068-89FB-40F5-BE23-47B1FFFAA1F2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1128" y="5349875"/>
            <a:ext cx="3385616" cy="137712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290286" y="188686"/>
            <a:ext cx="845722" cy="7344228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12" r="3994" b="26523"/>
          <a:stretch/>
        </p:blipFill>
        <p:spPr>
          <a:xfrm>
            <a:off x="0" y="0"/>
            <a:ext cx="12220687" cy="602428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-32274" y="946672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 userDrawn="1"/>
        </p:nvCxnSpPr>
        <p:spPr>
          <a:xfrm>
            <a:off x="-32274" y="3047916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 userDrawn="1"/>
        </p:nvCxnSpPr>
        <p:spPr>
          <a:xfrm>
            <a:off x="-32274" y="5132299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295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97009"/>
            <a:ext cx="10515600" cy="109367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2BC4-B3A1-4BE2-8225-760AEA5F6C29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6068-89FB-40F5-BE23-47B1FFFAA1F2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1128" y="5349875"/>
            <a:ext cx="3385616" cy="1377128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0842" y="217714"/>
            <a:ext cx="876278" cy="7322075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12" r="3994" b="26523"/>
          <a:stretch/>
        </p:blipFill>
        <p:spPr>
          <a:xfrm>
            <a:off x="0" y="0"/>
            <a:ext cx="12220687" cy="602428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-32274" y="946672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196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97009"/>
            <a:ext cx="10515600" cy="109367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2BC4-B3A1-4BE2-8225-760AEA5F6C29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6068-89FB-40F5-BE23-47B1FFFAA1F2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1128" y="5349875"/>
            <a:ext cx="3385616" cy="1377128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-296141" y="-83129"/>
            <a:ext cx="858870" cy="7350201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12" r="3994" b="26523"/>
          <a:stretch/>
        </p:blipFill>
        <p:spPr>
          <a:xfrm>
            <a:off x="0" y="0"/>
            <a:ext cx="12220687" cy="602428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-32274" y="946672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6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97009"/>
            <a:ext cx="10515600" cy="109367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2BC4-B3A1-4BE2-8225-760AEA5F6C29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6068-89FB-40F5-BE23-47B1FFFAA1F2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1128" y="5349875"/>
            <a:ext cx="3385616" cy="1377128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37127" y="210065"/>
            <a:ext cx="899858" cy="7327557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12" r="3994" b="26523"/>
          <a:stretch/>
        </p:blipFill>
        <p:spPr>
          <a:xfrm>
            <a:off x="0" y="0"/>
            <a:ext cx="12220687" cy="602428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-32274" y="946672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49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2BC4-B3A1-4BE2-8225-760AEA5F6C29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6068-89FB-40F5-BE23-47B1FFFAA1F2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1128" y="5349875"/>
            <a:ext cx="3385616" cy="137712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290286" y="188686"/>
            <a:ext cx="845722" cy="7344228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12" r="3994" b="26523"/>
          <a:stretch/>
        </p:blipFill>
        <p:spPr>
          <a:xfrm>
            <a:off x="0" y="0"/>
            <a:ext cx="12220687" cy="602428"/>
          </a:xfrm>
          <a:prstGeom prst="rect">
            <a:avLst/>
          </a:prstGeom>
        </p:spPr>
      </p:pic>
      <p:cxnSp>
        <p:nvCxnSpPr>
          <p:cNvPr id="11" name="Connettore 1 10"/>
          <p:cNvCxnSpPr/>
          <p:nvPr userDrawn="1"/>
        </p:nvCxnSpPr>
        <p:spPr>
          <a:xfrm>
            <a:off x="-32274" y="946672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 userDrawn="1"/>
        </p:nvCxnSpPr>
        <p:spPr>
          <a:xfrm>
            <a:off x="-32274" y="3047916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 userDrawn="1"/>
        </p:nvCxnSpPr>
        <p:spPr>
          <a:xfrm>
            <a:off x="-32274" y="5132299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4322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2BC4-B3A1-4BE2-8225-760AEA5F6C29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6068-89FB-40F5-BE23-47B1FFFAA1F2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1128" y="5349875"/>
            <a:ext cx="3385616" cy="137712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0842" y="217714"/>
            <a:ext cx="876278" cy="7322075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12" r="3994" b="26523"/>
          <a:stretch/>
        </p:blipFill>
        <p:spPr>
          <a:xfrm>
            <a:off x="0" y="0"/>
            <a:ext cx="12220687" cy="602428"/>
          </a:xfrm>
          <a:prstGeom prst="rect">
            <a:avLst/>
          </a:prstGeom>
        </p:spPr>
      </p:pic>
      <p:cxnSp>
        <p:nvCxnSpPr>
          <p:cNvPr id="11" name="Connettore 1 10"/>
          <p:cNvCxnSpPr/>
          <p:nvPr userDrawn="1"/>
        </p:nvCxnSpPr>
        <p:spPr>
          <a:xfrm>
            <a:off x="-32274" y="946672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284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2BC4-B3A1-4BE2-8225-760AEA5F6C29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6068-89FB-40F5-BE23-47B1FFFAA1F2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1128" y="5349875"/>
            <a:ext cx="3385616" cy="1377128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-296141" y="-83129"/>
            <a:ext cx="858870" cy="7350201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12" r="3994" b="26523"/>
          <a:stretch/>
        </p:blipFill>
        <p:spPr>
          <a:xfrm>
            <a:off x="0" y="0"/>
            <a:ext cx="12220687" cy="602428"/>
          </a:xfrm>
          <a:prstGeom prst="rect">
            <a:avLst/>
          </a:prstGeom>
        </p:spPr>
      </p:pic>
      <p:cxnSp>
        <p:nvCxnSpPr>
          <p:cNvPr id="11" name="Connettore 1 10"/>
          <p:cNvCxnSpPr/>
          <p:nvPr userDrawn="1"/>
        </p:nvCxnSpPr>
        <p:spPr>
          <a:xfrm>
            <a:off x="-32274" y="946672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42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2BC4-B3A1-4BE2-8225-760AEA5F6C29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6068-89FB-40F5-BE23-47B1FFFAA1F2}" type="slidenum">
              <a:rPr lang="it-IT" smtClean="0"/>
              <a:t>‹N›</a:t>
            </a:fld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1128" y="5349875"/>
            <a:ext cx="3385616" cy="1377128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12" r="3994" b="26523"/>
          <a:stretch/>
        </p:blipFill>
        <p:spPr>
          <a:xfrm>
            <a:off x="0" y="0"/>
            <a:ext cx="12220687" cy="602428"/>
          </a:xfrm>
          <a:prstGeom prst="rect">
            <a:avLst/>
          </a:prstGeom>
        </p:spPr>
      </p:pic>
      <p:grpSp>
        <p:nvGrpSpPr>
          <p:cNvPr id="14" name="Gruppo 13"/>
          <p:cNvGrpSpPr/>
          <p:nvPr userDrawn="1"/>
        </p:nvGrpSpPr>
        <p:grpSpPr>
          <a:xfrm>
            <a:off x="4134116" y="3428136"/>
            <a:ext cx="3952453" cy="255730"/>
            <a:chOff x="4181460" y="4401587"/>
            <a:chExt cx="3952453" cy="255730"/>
          </a:xfrm>
        </p:grpSpPr>
        <p:grpSp>
          <p:nvGrpSpPr>
            <p:cNvPr id="15" name="Gruppo 14"/>
            <p:cNvGrpSpPr/>
            <p:nvPr userDrawn="1"/>
          </p:nvGrpSpPr>
          <p:grpSpPr>
            <a:xfrm>
              <a:off x="4181460" y="4401588"/>
              <a:ext cx="1324453" cy="255729"/>
              <a:chOff x="4254876" y="4234342"/>
              <a:chExt cx="1324453" cy="255729"/>
            </a:xfrm>
          </p:grpSpPr>
          <p:sp>
            <p:nvSpPr>
              <p:cNvPr id="17" name="Rettangolo 16"/>
              <p:cNvSpPr/>
              <p:nvPr userDrawn="1"/>
            </p:nvSpPr>
            <p:spPr>
              <a:xfrm>
                <a:off x="4499735" y="4234342"/>
                <a:ext cx="1079594" cy="255729"/>
              </a:xfrm>
              <a:prstGeom prst="rect">
                <a:avLst/>
              </a:prstGeom>
              <a:solidFill>
                <a:srgbClr val="0F5F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srgbClr val="0F5F6C"/>
                  </a:solidFill>
                </a:endParaRPr>
              </a:p>
            </p:txBody>
          </p:sp>
          <p:sp>
            <p:nvSpPr>
              <p:cNvPr id="22" name="Rettangolo 21"/>
              <p:cNvSpPr/>
              <p:nvPr userDrawn="1"/>
            </p:nvSpPr>
            <p:spPr>
              <a:xfrm>
                <a:off x="4254876" y="4234342"/>
                <a:ext cx="216000" cy="255729"/>
              </a:xfrm>
              <a:prstGeom prst="rect">
                <a:avLst/>
              </a:prstGeom>
              <a:solidFill>
                <a:srgbClr val="0F5F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6" name="Rettangolo 15"/>
            <p:cNvSpPr/>
            <p:nvPr userDrawn="1"/>
          </p:nvSpPr>
          <p:spPr>
            <a:xfrm>
              <a:off x="5505913" y="4401587"/>
              <a:ext cx="2628000" cy="255729"/>
            </a:xfrm>
            <a:prstGeom prst="rect">
              <a:avLst/>
            </a:prstGeom>
            <a:solidFill>
              <a:srgbClr val="0F5F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0F5F6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7779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2BC4-B3A1-4BE2-8225-760AEA5F6C29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6068-89FB-40F5-BE23-47B1FFFAA1F2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1128" y="5349875"/>
            <a:ext cx="3385616" cy="137712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37127" y="210065"/>
            <a:ext cx="899858" cy="7327557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12" r="3994" b="26523"/>
          <a:stretch/>
        </p:blipFill>
        <p:spPr>
          <a:xfrm>
            <a:off x="0" y="0"/>
            <a:ext cx="12220687" cy="602428"/>
          </a:xfrm>
          <a:prstGeom prst="rect">
            <a:avLst/>
          </a:prstGeom>
        </p:spPr>
      </p:pic>
      <p:cxnSp>
        <p:nvCxnSpPr>
          <p:cNvPr id="11" name="Connettore 1 10"/>
          <p:cNvCxnSpPr/>
          <p:nvPr userDrawn="1"/>
        </p:nvCxnSpPr>
        <p:spPr>
          <a:xfrm>
            <a:off x="-32274" y="946672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1152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2BC4-B3A1-4BE2-8225-760AEA5F6C29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6068-89FB-40F5-BE23-47B1FFFAA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5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2BC4-B3A1-4BE2-8225-760AEA5F6C29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6068-89FB-40F5-BE23-47B1FFFAA1F2}" type="slidenum">
              <a:rPr lang="it-IT" smtClean="0"/>
              <a:t>‹N›</a:t>
            </a:fld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1128" y="5349875"/>
            <a:ext cx="3385616" cy="1377128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12" r="3994" b="26523"/>
          <a:stretch/>
        </p:blipFill>
        <p:spPr>
          <a:xfrm>
            <a:off x="0" y="0"/>
            <a:ext cx="12220687" cy="602428"/>
          </a:xfrm>
          <a:prstGeom prst="rect">
            <a:avLst/>
          </a:prstGeom>
        </p:spPr>
      </p:pic>
      <p:grpSp>
        <p:nvGrpSpPr>
          <p:cNvPr id="13" name="Gruppo 12"/>
          <p:cNvGrpSpPr/>
          <p:nvPr userDrawn="1"/>
        </p:nvGrpSpPr>
        <p:grpSpPr>
          <a:xfrm>
            <a:off x="4134116" y="3428136"/>
            <a:ext cx="3952453" cy="255730"/>
            <a:chOff x="4181460" y="4401587"/>
            <a:chExt cx="3952453" cy="255730"/>
          </a:xfrm>
          <a:solidFill>
            <a:srgbClr val="AC2C60"/>
          </a:solidFill>
        </p:grpSpPr>
        <p:grpSp>
          <p:nvGrpSpPr>
            <p:cNvPr id="14" name="Gruppo 13"/>
            <p:cNvGrpSpPr/>
            <p:nvPr userDrawn="1"/>
          </p:nvGrpSpPr>
          <p:grpSpPr>
            <a:xfrm>
              <a:off x="4181460" y="4401588"/>
              <a:ext cx="1324453" cy="255729"/>
              <a:chOff x="4254876" y="4234342"/>
              <a:chExt cx="1324453" cy="255729"/>
            </a:xfrm>
            <a:grpFill/>
          </p:grpSpPr>
          <p:sp>
            <p:nvSpPr>
              <p:cNvPr id="16" name="Rettangolo 15"/>
              <p:cNvSpPr/>
              <p:nvPr userDrawn="1"/>
            </p:nvSpPr>
            <p:spPr>
              <a:xfrm>
                <a:off x="4499735" y="4234342"/>
                <a:ext cx="1079594" cy="25572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srgbClr val="0F5F6C"/>
                  </a:solidFill>
                </a:endParaRPr>
              </a:p>
            </p:txBody>
          </p:sp>
          <p:sp>
            <p:nvSpPr>
              <p:cNvPr id="21" name="Rettangolo 20"/>
              <p:cNvSpPr/>
              <p:nvPr userDrawn="1"/>
            </p:nvSpPr>
            <p:spPr>
              <a:xfrm>
                <a:off x="4254876" y="4234342"/>
                <a:ext cx="216000" cy="25572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5" name="Rettangolo 14"/>
            <p:cNvSpPr/>
            <p:nvPr userDrawn="1"/>
          </p:nvSpPr>
          <p:spPr>
            <a:xfrm>
              <a:off x="5505913" y="4401587"/>
              <a:ext cx="2628000" cy="2557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0F5F6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3528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2BC4-B3A1-4BE2-8225-760AEA5F6C29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6068-89FB-40F5-BE23-47B1FFFAA1F2}" type="slidenum">
              <a:rPr lang="it-IT" smtClean="0"/>
              <a:t>‹N›</a:t>
            </a:fld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1128" y="5349875"/>
            <a:ext cx="3385616" cy="1377128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12" r="3994" b="26523"/>
          <a:stretch/>
        </p:blipFill>
        <p:spPr>
          <a:xfrm>
            <a:off x="0" y="0"/>
            <a:ext cx="12220687" cy="602428"/>
          </a:xfrm>
          <a:prstGeom prst="rect">
            <a:avLst/>
          </a:prstGeom>
        </p:spPr>
      </p:pic>
      <p:grpSp>
        <p:nvGrpSpPr>
          <p:cNvPr id="14" name="Gruppo 13"/>
          <p:cNvGrpSpPr/>
          <p:nvPr userDrawn="1"/>
        </p:nvGrpSpPr>
        <p:grpSpPr>
          <a:xfrm>
            <a:off x="4134116" y="3428136"/>
            <a:ext cx="3952453" cy="255730"/>
            <a:chOff x="4181460" y="4401587"/>
            <a:chExt cx="3952453" cy="255730"/>
          </a:xfrm>
          <a:solidFill>
            <a:srgbClr val="138A66"/>
          </a:solidFill>
        </p:grpSpPr>
        <p:grpSp>
          <p:nvGrpSpPr>
            <p:cNvPr id="15" name="Gruppo 14"/>
            <p:cNvGrpSpPr/>
            <p:nvPr userDrawn="1"/>
          </p:nvGrpSpPr>
          <p:grpSpPr>
            <a:xfrm>
              <a:off x="4181460" y="4401588"/>
              <a:ext cx="1324453" cy="255729"/>
              <a:chOff x="4254876" y="4234342"/>
              <a:chExt cx="1324453" cy="255729"/>
            </a:xfrm>
            <a:grpFill/>
          </p:grpSpPr>
          <p:sp>
            <p:nvSpPr>
              <p:cNvPr id="17" name="Rettangolo 16"/>
              <p:cNvSpPr/>
              <p:nvPr userDrawn="1"/>
            </p:nvSpPr>
            <p:spPr>
              <a:xfrm>
                <a:off x="4499735" y="4234342"/>
                <a:ext cx="1079594" cy="25572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>
                  <a:solidFill>
                    <a:srgbClr val="0F5F6C"/>
                  </a:solidFill>
                </a:endParaRPr>
              </a:p>
            </p:txBody>
          </p:sp>
          <p:sp>
            <p:nvSpPr>
              <p:cNvPr id="22" name="Rettangolo 21"/>
              <p:cNvSpPr/>
              <p:nvPr userDrawn="1"/>
            </p:nvSpPr>
            <p:spPr>
              <a:xfrm>
                <a:off x="4254876" y="4234342"/>
                <a:ext cx="216000" cy="25572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6" name="Rettangolo 15"/>
            <p:cNvSpPr/>
            <p:nvPr userDrawn="1"/>
          </p:nvSpPr>
          <p:spPr>
            <a:xfrm>
              <a:off x="5505913" y="4401587"/>
              <a:ext cx="2628000" cy="2557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0F5F6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158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97009"/>
            <a:ext cx="10515600" cy="1093679"/>
          </a:xfrm>
        </p:spPr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2BC4-B3A1-4BE2-8225-760AEA5F6C29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6068-89FB-40F5-BE23-47B1FFFAA1F2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1128" y="5349875"/>
            <a:ext cx="3385616" cy="1377128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290286" y="188686"/>
            <a:ext cx="845722" cy="7344228"/>
          </a:xfrm>
          <a:prstGeom prst="rect">
            <a:avLst/>
          </a:prstGeom>
        </p:spPr>
      </p:pic>
      <p:pic>
        <p:nvPicPr>
          <p:cNvPr id="29" name="Immagine 2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12" r="3994" b="26523"/>
          <a:stretch/>
        </p:blipFill>
        <p:spPr>
          <a:xfrm>
            <a:off x="0" y="0"/>
            <a:ext cx="12220687" cy="602428"/>
          </a:xfrm>
          <a:prstGeom prst="rect">
            <a:avLst/>
          </a:prstGeom>
        </p:spPr>
      </p:pic>
      <p:cxnSp>
        <p:nvCxnSpPr>
          <p:cNvPr id="13" name="Connettore 1 12"/>
          <p:cNvCxnSpPr/>
          <p:nvPr userDrawn="1"/>
        </p:nvCxnSpPr>
        <p:spPr>
          <a:xfrm>
            <a:off x="-32274" y="946672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 userDrawn="1"/>
        </p:nvCxnSpPr>
        <p:spPr>
          <a:xfrm>
            <a:off x="-32274" y="3047916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 userDrawn="1"/>
        </p:nvCxnSpPr>
        <p:spPr>
          <a:xfrm>
            <a:off x="-32274" y="5132299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36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97009"/>
            <a:ext cx="10515600" cy="1093679"/>
          </a:xfrm>
        </p:spPr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2BC4-B3A1-4BE2-8225-760AEA5F6C29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6068-89FB-40F5-BE23-47B1FFFAA1F2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1128" y="5349875"/>
            <a:ext cx="3385616" cy="1377128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0842" y="217714"/>
            <a:ext cx="876278" cy="7322075"/>
          </a:xfrm>
          <a:prstGeom prst="rect">
            <a:avLst/>
          </a:prstGeom>
        </p:spPr>
      </p:pic>
      <p:pic>
        <p:nvPicPr>
          <p:cNvPr id="22" name="Immagine 21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12" r="3994" b="26523"/>
          <a:stretch/>
        </p:blipFill>
        <p:spPr>
          <a:xfrm>
            <a:off x="0" y="0"/>
            <a:ext cx="12220687" cy="602428"/>
          </a:xfrm>
          <a:prstGeom prst="rect">
            <a:avLst/>
          </a:prstGeom>
        </p:spPr>
      </p:pic>
      <p:cxnSp>
        <p:nvCxnSpPr>
          <p:cNvPr id="13" name="Connettore 1 12"/>
          <p:cNvCxnSpPr/>
          <p:nvPr userDrawn="1"/>
        </p:nvCxnSpPr>
        <p:spPr>
          <a:xfrm>
            <a:off x="-32274" y="946672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448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97009"/>
            <a:ext cx="10515600" cy="1093679"/>
          </a:xfrm>
        </p:spPr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2BC4-B3A1-4BE2-8225-760AEA5F6C29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6068-89FB-40F5-BE23-47B1FFFAA1F2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1128" y="5349875"/>
            <a:ext cx="3385616" cy="1377128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-296141" y="-83129"/>
            <a:ext cx="858870" cy="7350201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12" r="3994" b="26523"/>
          <a:stretch/>
        </p:blipFill>
        <p:spPr>
          <a:xfrm>
            <a:off x="0" y="0"/>
            <a:ext cx="12220687" cy="602428"/>
          </a:xfrm>
          <a:prstGeom prst="rect">
            <a:avLst/>
          </a:prstGeom>
        </p:spPr>
      </p:pic>
      <p:cxnSp>
        <p:nvCxnSpPr>
          <p:cNvPr id="13" name="Connettore 1 12"/>
          <p:cNvCxnSpPr/>
          <p:nvPr userDrawn="1"/>
        </p:nvCxnSpPr>
        <p:spPr>
          <a:xfrm>
            <a:off x="-32274" y="946672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77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97009"/>
            <a:ext cx="10515600" cy="109367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2BC4-B3A1-4BE2-8225-760AEA5F6C29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6068-89FB-40F5-BE23-47B1FFFAA1F2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1128" y="5349875"/>
            <a:ext cx="3385616" cy="1377128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37127" y="210065"/>
            <a:ext cx="899858" cy="7327557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12" r="3994" b="26523"/>
          <a:stretch/>
        </p:blipFill>
        <p:spPr>
          <a:xfrm>
            <a:off x="0" y="0"/>
            <a:ext cx="12220687" cy="602428"/>
          </a:xfrm>
          <a:prstGeom prst="rect">
            <a:avLst/>
          </a:prstGeom>
        </p:spPr>
      </p:pic>
      <p:cxnSp>
        <p:nvCxnSpPr>
          <p:cNvPr id="13" name="Connettore 1 12"/>
          <p:cNvCxnSpPr/>
          <p:nvPr userDrawn="1"/>
        </p:nvCxnSpPr>
        <p:spPr>
          <a:xfrm>
            <a:off x="-32274" y="946672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67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2BC4-B3A1-4BE2-8225-760AEA5F6C29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6068-89FB-40F5-BE23-47B1FFFAA1F2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1128" y="5349875"/>
            <a:ext cx="3385616" cy="1377128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290286" y="188686"/>
            <a:ext cx="845722" cy="7344228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12" r="3994" b="26523"/>
          <a:stretch/>
        </p:blipFill>
        <p:spPr>
          <a:xfrm>
            <a:off x="0" y="0"/>
            <a:ext cx="12220687" cy="602428"/>
          </a:xfrm>
          <a:prstGeom prst="rect">
            <a:avLst/>
          </a:prstGeom>
        </p:spPr>
      </p:pic>
      <p:cxnSp>
        <p:nvCxnSpPr>
          <p:cNvPr id="13" name="Connettore 1 12"/>
          <p:cNvCxnSpPr/>
          <p:nvPr userDrawn="1"/>
        </p:nvCxnSpPr>
        <p:spPr>
          <a:xfrm>
            <a:off x="-32274" y="946672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 userDrawn="1"/>
        </p:nvCxnSpPr>
        <p:spPr>
          <a:xfrm>
            <a:off x="-32274" y="3047916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 userDrawn="1"/>
        </p:nvCxnSpPr>
        <p:spPr>
          <a:xfrm>
            <a:off x="-32274" y="5132299"/>
            <a:ext cx="2904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51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92BC4-B3A1-4BE2-8225-760AEA5F6C29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6068-89FB-40F5-BE23-47B1FFFAA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054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6" r:id="rId3"/>
    <p:sldLayoutId id="2147483671" r:id="rId4"/>
    <p:sldLayoutId id="2147483650" r:id="rId5"/>
    <p:sldLayoutId id="2147483662" r:id="rId6"/>
    <p:sldLayoutId id="2147483667" r:id="rId7"/>
    <p:sldLayoutId id="2147483672" r:id="rId8"/>
    <p:sldLayoutId id="2147483651" r:id="rId9"/>
    <p:sldLayoutId id="2147483663" r:id="rId10"/>
    <p:sldLayoutId id="2147483668" r:id="rId11"/>
    <p:sldLayoutId id="2147483673" r:id="rId12"/>
    <p:sldLayoutId id="2147483654" r:id="rId13"/>
    <p:sldLayoutId id="2147483664" r:id="rId14"/>
    <p:sldLayoutId id="2147483669" r:id="rId15"/>
    <p:sldLayoutId id="2147483674" r:id="rId16"/>
    <p:sldLayoutId id="2147483655" r:id="rId17"/>
    <p:sldLayoutId id="2147483665" r:id="rId18"/>
    <p:sldLayoutId id="2147483670" r:id="rId19"/>
    <p:sldLayoutId id="2147483675" r:id="rId20"/>
    <p:sldLayoutId id="2147483660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aturali.campusnet.unito.it/do/home.pl/View?doc=/edu/Calendario_didattico.html" TargetMode="External"/><Relationship Id="rId7" Type="http://schemas.openxmlformats.org/officeDocument/2006/relationships/hyperlink" Target="http://www.unito.it/servizi/lo-studio/appelli-desame/verbalizzazione-line/istruzioni-gli-studenti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my.unito.it/" TargetMode="External"/><Relationship Id="rId5" Type="http://schemas.openxmlformats.org/officeDocument/2006/relationships/hyperlink" Target="http://www.edumeter.unito.it/" TargetMode="External"/><Relationship Id="rId4" Type="http://schemas.openxmlformats.org/officeDocument/2006/relationships/hyperlink" Target="http://esse3.unito.it/ListaAppelliOfferta.do?EnableLayout=1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naturali.campusnet.unito.it/do/home.pl/View?doc=/edu/Tutorato.html" TargetMode="External"/><Relationship Id="rId5" Type="http://schemas.openxmlformats.org/officeDocument/2006/relationships/hyperlink" Target="mailto:tutorato.scienzenaturali@unito.it" TargetMode="External"/><Relationship Id="rId4" Type="http://schemas.openxmlformats.org/officeDocument/2006/relationships/hyperlink" Target="https://www.scienzedellanatura.unito.it/it/tutorato/benvenuto-alle-matricole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s://www.scienzedellanatura.unito.it/it/orientamento" TargetMode="External"/><Relationship Id="rId7" Type="http://schemas.openxmlformats.org/officeDocument/2006/relationships/hyperlink" Target="https://www.edisu.piemonte.i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naturali.campusnet.unito.it/do/home.pl/View?doc=organigramma.html" TargetMode="External"/><Relationship Id="rId5" Type="http://schemas.openxmlformats.org/officeDocument/2006/relationships/hyperlink" Target="https://www.scienzedellanatura.unito.it/it/servizi/segreteria-studenti" TargetMode="External"/><Relationship Id="rId4" Type="http://schemas.openxmlformats.org/officeDocument/2006/relationships/hyperlink" Target="https://www.scienzedellanatura.unito.it/it/job-placement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to.it/servizi/lo-studio/studenti-con-disturbi-specifici-di-apprendimento-dsa" TargetMode="External"/><Relationship Id="rId2" Type="http://schemas.openxmlformats.org/officeDocument/2006/relationships/hyperlink" Target="https://www.unito.it/servizi/lo-studio/studenti-con-disabilita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atlantedelleprofessioni.it/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12.png"/><Relationship Id="rId4" Type="http://schemas.openxmlformats.org/officeDocument/2006/relationships/hyperlink" Target="https://start.unito.it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nito.it/ateneo/organizzazione/organi-di-ateneo/comitato-unico-di-garanzia" TargetMode="External"/><Relationship Id="rId3" Type="http://schemas.openxmlformats.org/officeDocument/2006/relationships/hyperlink" Target="https://www.unito.it/internazionalita/studiare-e-lavorare-allestero" TargetMode="External"/><Relationship Id="rId7" Type="http://schemas.openxmlformats.org/officeDocument/2006/relationships/hyperlink" Target="https://www.unito.it/servizi/salute-e-assistenza/spazio-di-ascolto-di-ateneo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bibliosdn.unito.it/it/sedi-e-orari/scienze-della-vita-e-biologia-dei-sistemi-dbios" TargetMode="External"/><Relationship Id="rId5" Type="http://schemas.openxmlformats.org/officeDocument/2006/relationships/hyperlink" Target="https://www.unito.it/ateneo/strutture-e-sedi/strutture/biblioteche" TargetMode="External"/><Relationship Id="rId10" Type="http://schemas.openxmlformats.org/officeDocument/2006/relationships/image" Target="../media/image7.jpeg"/><Relationship Id="rId4" Type="http://schemas.openxmlformats.org/officeDocument/2006/relationships/hyperlink" Target="https://www.unito.it/universita-e-lavoro/opportunita-ed-esperienze-di-lavoro/chi-studia/collaborazioni-tempo-parziale" TargetMode="External"/><Relationship Id="rId9" Type="http://schemas.openxmlformats.org/officeDocument/2006/relationships/hyperlink" Target="https://www.unito.it/ateneo/organizzazione/organi-di-ateneo/comitato-unico-di-garanzia/consigliera_e-di-fiducia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to.it/servizi/sport-cultura-e-tempo-libero/centro-universitario-sportivo" TargetMode="External"/><Relationship Id="rId2" Type="http://schemas.openxmlformats.org/officeDocument/2006/relationships/hyperlink" Target="https://www.unito.it/servizi/lo-studio/residenze-e-mense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paolp.peretto@unito.it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1.xml"/><Relationship Id="rId5" Type="http://schemas.openxmlformats.org/officeDocument/2006/relationships/hyperlink" Target="mailto:tutorato.scienzenaturali@unito.it" TargetMode="External"/><Relationship Id="rId4" Type="http://schemas.openxmlformats.org/officeDocument/2006/relationships/hyperlink" Target="mailto:edoardo.calabro@unito.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naturali.campusnet.unito.i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naturali.campusnet.unito.i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ofa.unito.i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unito.it/didattica/tasse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naturali.campusnet.unito.it/do/home.pl/View?doc=/edu/Orario_lezioni.html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to.it/servizi/lo-studio/piano-carriera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naturali.campusnet.unito.it/do/corsi.pl/BrowseYears?cds=Laurea%20Triennale%20in%20Scienze%20Naturali%20D%2eM%2e%2027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 scuola S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8583" y="5401076"/>
            <a:ext cx="995470" cy="109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1269241" y="3991653"/>
            <a:ext cx="99901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5400" dirty="0"/>
              <a:t>Corso di Laurea in Scienze Naturali</a:t>
            </a:r>
          </a:p>
        </p:txBody>
      </p:sp>
      <p:sp>
        <p:nvSpPr>
          <p:cNvPr id="5" name="Titolo 31">
            <a:extLst>
              <a:ext uri="{FF2B5EF4-FFF2-40B4-BE49-F238E27FC236}">
                <a16:creationId xmlns:a16="http://schemas.microsoft.com/office/drawing/2014/main" id="{CFB21356-372F-4FD6-9474-88E00E10241A}"/>
              </a:ext>
            </a:extLst>
          </p:cNvPr>
          <p:cNvSpPr>
            <a:spLocks noGrp="1"/>
          </p:cNvSpPr>
          <p:nvPr/>
        </p:nvSpPr>
        <p:spPr>
          <a:xfrm>
            <a:off x="1692322" y="77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/>
              <a:t>Scuola di Scienze della Natura</a:t>
            </a:r>
            <a:r>
              <a:rPr lang="it-IT" dirty="0"/>
              <a:t/>
            </a:r>
            <a:br>
              <a:rPr lang="it-IT" dirty="0"/>
            </a:br>
            <a:r>
              <a:rPr lang="it-IT" sz="5300" dirty="0"/>
              <a:t>Dipartimento di Scienze della Vita e Biologia dei Sistemi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D9131D0E-F2CF-4124-B4F3-F04DBDB10FDC}"/>
              </a:ext>
            </a:extLst>
          </p:cNvPr>
          <p:cNvSpPr/>
          <p:nvPr/>
        </p:nvSpPr>
        <p:spPr>
          <a:xfrm>
            <a:off x="4252910" y="4973363"/>
            <a:ext cx="2879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WELCOME MATRICOLE 2023</a:t>
            </a:r>
          </a:p>
        </p:txBody>
      </p:sp>
    </p:spTree>
    <p:extLst>
      <p:ext uri="{BB962C8B-B14F-4D97-AF65-F5344CB8AC3E}">
        <p14:creationId xmlns:p14="http://schemas.microsoft.com/office/powerpoint/2010/main" val="2797738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08939" y="0"/>
            <a:ext cx="3722077" cy="575299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rgbClr val="A9235A"/>
                </a:solidFill>
                <a:latin typeface="+mn-lt"/>
              </a:rPr>
              <a:t>ESAMI DI PROFITTO</a:t>
            </a:r>
          </a:p>
        </p:txBody>
      </p:sp>
      <p:pic>
        <p:nvPicPr>
          <p:cNvPr id="4" name="Picture 8" descr="logo scuola S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8583" y="5401076"/>
            <a:ext cx="995470" cy="109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0756DC9-912C-40D2-B266-38E921116F33}"/>
              </a:ext>
            </a:extLst>
          </p:cNvPr>
          <p:cNvSpPr txBox="1"/>
          <p:nvPr/>
        </p:nvSpPr>
        <p:spPr>
          <a:xfrm>
            <a:off x="510215" y="689212"/>
            <a:ext cx="1088479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-  </a:t>
            </a:r>
            <a:r>
              <a:rPr lang="it-IT" b="1" dirty="0">
                <a:hlinkClick r:id="rId3"/>
              </a:rPr>
              <a:t>Sessioni esami</a:t>
            </a:r>
            <a:endParaRPr lang="it-IT" b="1" dirty="0">
              <a:solidFill>
                <a:srgbClr val="C00000"/>
              </a:solidFill>
            </a:endParaRPr>
          </a:p>
          <a:p>
            <a:endParaRPr lang="it-IT" dirty="0"/>
          </a:p>
          <a:p>
            <a:r>
              <a:rPr lang="it-IT" dirty="0"/>
              <a:t>VEDI TABELLA </a:t>
            </a:r>
          </a:p>
          <a:p>
            <a:endParaRPr lang="it-IT" dirty="0"/>
          </a:p>
          <a:p>
            <a:r>
              <a:rPr lang="it-IT" dirty="0"/>
              <a:t>Gli </a:t>
            </a:r>
            <a:r>
              <a:rPr lang="it-IT" b="1" dirty="0"/>
              <a:t>appelli disponibili</a:t>
            </a:r>
            <a:r>
              <a:rPr lang="it-IT" dirty="0"/>
              <a:t> sono consultabili sulla </a:t>
            </a:r>
            <a:r>
              <a:rPr lang="it-IT" b="1" dirty="0">
                <a:hlinkClick r:id="rId4"/>
              </a:rPr>
              <a:t>bacheca appelli</a:t>
            </a:r>
            <a:endParaRPr lang="it-IT" dirty="0"/>
          </a:p>
          <a:p>
            <a:endParaRPr lang="it-IT" dirty="0"/>
          </a:p>
          <a:p>
            <a:r>
              <a:rPr lang="it-IT" b="1" dirty="0">
                <a:solidFill>
                  <a:srgbClr val="C00000"/>
                </a:solidFill>
              </a:rPr>
              <a:t>Come prenotarti agli appelli:</a:t>
            </a:r>
          </a:p>
          <a:p>
            <a:r>
              <a:rPr lang="it-IT" b="1" dirty="0"/>
              <a:t>Prima</a:t>
            </a:r>
            <a:r>
              <a:rPr lang="it-IT" dirty="0"/>
              <a:t> di prenotarti verifica che </a:t>
            </a:r>
          </a:p>
          <a:p>
            <a:pPr lvl="0"/>
            <a:r>
              <a:rPr lang="it-IT" dirty="0">
                <a:highlight>
                  <a:srgbClr val="FFFF00"/>
                </a:highlight>
              </a:rPr>
              <a:t>- l'iscrizione e il pagamento tasse siano regolari</a:t>
            </a:r>
          </a:p>
          <a:p>
            <a:pPr lvl="0"/>
            <a:r>
              <a:rPr lang="it-IT" dirty="0">
                <a:highlight>
                  <a:srgbClr val="FFFF00"/>
                </a:highlight>
              </a:rPr>
              <a:t>- il piano carriera sia confermato e in stato "APPROVATO"</a:t>
            </a:r>
          </a:p>
          <a:p>
            <a:pPr lvl="0"/>
            <a:r>
              <a:rPr lang="it-IT" dirty="0">
                <a:highlight>
                  <a:srgbClr val="FFFF00"/>
                </a:highlight>
              </a:rPr>
              <a:t>- sia stato compilato il questionario online  di valutazione della didattica  (</a:t>
            </a:r>
            <a:r>
              <a:rPr lang="it-IT" u="sng" dirty="0" err="1">
                <a:highlight>
                  <a:srgbClr val="FFFF00"/>
                </a:highlight>
                <a:hlinkClick r:id="rId5"/>
              </a:rPr>
              <a:t>EduMeter</a:t>
            </a:r>
            <a:r>
              <a:rPr lang="it-IT" dirty="0">
                <a:highlight>
                  <a:srgbClr val="FFFF00"/>
                </a:highlight>
              </a:rPr>
              <a:t>)</a:t>
            </a:r>
          </a:p>
          <a:p>
            <a:r>
              <a:rPr lang="it-IT" dirty="0"/>
              <a:t>Per prenotarti collegati al portale di Ateneo e accedi a </a:t>
            </a:r>
            <a:r>
              <a:rPr lang="it-IT" b="1" u="sng" dirty="0" err="1">
                <a:hlinkClick r:id="rId6"/>
              </a:rPr>
              <a:t>MyUnito</a:t>
            </a:r>
            <a:r>
              <a:rPr lang="it-IT" dirty="0"/>
              <a:t> con le tue credenziali. </a:t>
            </a:r>
            <a:br>
              <a:rPr lang="it-IT" dirty="0"/>
            </a:br>
            <a:r>
              <a:rPr lang="it-IT" dirty="0"/>
              <a:t>Dopo l'autenticazione, seleziona dal menu la voce </a:t>
            </a:r>
            <a:r>
              <a:rPr lang="it-IT" b="1" dirty="0"/>
              <a:t>"Esami"</a:t>
            </a:r>
            <a:r>
              <a:rPr lang="it-IT" dirty="0"/>
              <a:t> e poi </a:t>
            </a:r>
            <a:r>
              <a:rPr lang="it-IT" b="1" dirty="0"/>
              <a:t>"Appelli disponibili".</a:t>
            </a:r>
            <a:r>
              <a:rPr lang="it-IT" dirty="0"/>
              <a:t> </a:t>
            </a:r>
          </a:p>
          <a:p>
            <a:r>
              <a:rPr lang="it-IT" dirty="0"/>
              <a:t>Le sessioni d'esame per ogni anno sono indicate alla pagina del </a:t>
            </a:r>
            <a:r>
              <a:rPr lang="it-IT" u="sng" dirty="0">
                <a:hlinkClick r:id="rId3"/>
              </a:rPr>
              <a:t>calendario didattico</a:t>
            </a:r>
            <a:r>
              <a:rPr lang="it-IT" dirty="0"/>
              <a:t>.</a:t>
            </a:r>
          </a:p>
          <a:p>
            <a:r>
              <a:rPr lang="it-IT" b="1" u="sng" dirty="0">
                <a:hlinkClick r:id="rId7"/>
              </a:rPr>
              <a:t>Istruzioni per gli studenti - FAQ</a:t>
            </a:r>
            <a:endParaRPr lang="it-IT" dirty="0"/>
          </a:p>
          <a:p>
            <a:r>
              <a:rPr lang="it-IT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932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26877" y="128086"/>
            <a:ext cx="3194538" cy="399453"/>
          </a:xfrm>
        </p:spPr>
        <p:txBody>
          <a:bodyPr>
            <a:normAutofit fontScale="90000"/>
          </a:bodyPr>
          <a:lstStyle/>
          <a:p>
            <a:r>
              <a:rPr lang="it-IT" sz="3200" b="1" dirty="0">
                <a:solidFill>
                  <a:srgbClr val="A9235A"/>
                </a:solidFill>
                <a:latin typeface="+mn-lt"/>
              </a:rPr>
              <a:t>PROVA DI INGLESE</a:t>
            </a:r>
          </a:p>
        </p:txBody>
      </p:sp>
      <p:pic>
        <p:nvPicPr>
          <p:cNvPr id="4" name="Picture 8" descr="logo scuola S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8583" y="5401076"/>
            <a:ext cx="995470" cy="109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460FFC16-073A-43E3-9429-332BC77363E7}"/>
              </a:ext>
            </a:extLst>
          </p:cNvPr>
          <p:cNvSpPr txBox="1"/>
          <p:nvPr/>
        </p:nvSpPr>
        <p:spPr>
          <a:xfrm>
            <a:off x="1797933" y="1608642"/>
            <a:ext cx="82530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La prova di Lingua Inglese si svolge on line su «Piattaforma esami». </a:t>
            </a:r>
          </a:p>
          <a:p>
            <a:pPr algn="just"/>
            <a:r>
              <a:rPr lang="it-IT" dirty="0"/>
              <a:t>Gli appelli non sono visibili come per gli altri insegnamenti ma viene pubblicato – circa 20 gg prima di ciascun appello - un avviso sulla home page del sito </a:t>
            </a:r>
            <a:r>
              <a:rPr lang="it-IT" dirty="0" err="1"/>
              <a:t>Campusnet</a:t>
            </a:r>
            <a:r>
              <a:rPr lang="it-IT" dirty="0"/>
              <a:t> del Corso di Laurea che spiega come prenotarsi.</a:t>
            </a:r>
          </a:p>
          <a:p>
            <a:pPr algn="just"/>
            <a:r>
              <a:rPr lang="it-IT" dirty="0"/>
              <a:t>L’esame si compone di due parti (1 ora per ciascuna parte) la prima domande di grammatica la seconda su comprensione del testo scientifico. </a:t>
            </a:r>
          </a:p>
          <a:p>
            <a:pPr algn="just"/>
            <a:r>
              <a:rPr lang="it-IT" dirty="0">
                <a:highlight>
                  <a:srgbClr val="FFFF00"/>
                </a:highlight>
              </a:rPr>
              <a:t>Chi è in possesso del Pet sosterrà solo la 2° parte, chi è in possesso del First è esonerato dall’esame, e dovrà attestare con certificato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990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42783" y="0"/>
            <a:ext cx="5539154" cy="587022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rgbClr val="A9235A"/>
                </a:solidFill>
                <a:latin typeface="+mn-lt"/>
              </a:rPr>
              <a:t>TUTORATO MATRICOLE</a:t>
            </a:r>
          </a:p>
        </p:txBody>
      </p:sp>
      <p:pic>
        <p:nvPicPr>
          <p:cNvPr id="4" name="Picture 8" descr="logo scuola S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8583" y="5401076"/>
            <a:ext cx="995470" cy="109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0D65E54E-C14F-473A-855A-A78EC3E9B12C}"/>
              </a:ext>
            </a:extLst>
          </p:cNvPr>
          <p:cNvSpPr/>
          <p:nvPr/>
        </p:nvSpPr>
        <p:spPr>
          <a:xfrm>
            <a:off x="842486" y="1272466"/>
            <a:ext cx="108263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/>
              <a:t>UniTO</a:t>
            </a:r>
            <a:r>
              <a:rPr lang="it-IT" dirty="0"/>
              <a:t> affianca alle matricole uno studente senior per supportarle nel compiere i primi passi in Università e rimuovere gli ostacoli al successo accademico. </a:t>
            </a:r>
            <a:br>
              <a:rPr lang="it-IT" dirty="0"/>
            </a:br>
            <a:r>
              <a:rPr lang="it-IT" dirty="0"/>
              <a:t>I tutor sono studenti meritevoli appartenenti allo stesso corso di studio delle matricole. </a:t>
            </a:r>
          </a:p>
          <a:p>
            <a:r>
              <a:rPr lang="it-IT" dirty="0"/>
              <a:t>Puoi rivolgerti al tutor per:</a:t>
            </a:r>
          </a:p>
          <a:p>
            <a:r>
              <a:rPr lang="it-IT" dirty="0"/>
              <a:t>- ottenere informazioni sui servizi di </a:t>
            </a:r>
            <a:r>
              <a:rPr lang="it-IT" dirty="0" err="1"/>
              <a:t>UniTO</a:t>
            </a:r>
            <a:endParaRPr lang="it-IT" dirty="0"/>
          </a:p>
          <a:p>
            <a:r>
              <a:rPr lang="it-IT" dirty="0"/>
              <a:t>- ricevere supporto nel raccordo con i docenti, con gli organi accademici e con la segreteria studenti</a:t>
            </a:r>
          </a:p>
          <a:p>
            <a:r>
              <a:rPr lang="it-IT" dirty="0"/>
              <a:t>- essere guidati nella compilazione del piano carriera</a:t>
            </a:r>
          </a:p>
          <a:p>
            <a:r>
              <a:rPr lang="it-IT" dirty="0"/>
              <a:t>- ricevere informazioni di carattere logistico e amministrativo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C2545054-8E61-497C-9C58-99E0AB5768C8}"/>
              </a:ext>
            </a:extLst>
          </p:cNvPr>
          <p:cNvSpPr/>
          <p:nvPr/>
        </p:nvSpPr>
        <p:spPr>
          <a:xfrm>
            <a:off x="842487" y="3677400"/>
            <a:ext cx="105397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Benvenuto alle Matricole – </a:t>
            </a:r>
          </a:p>
          <a:p>
            <a:r>
              <a:rPr lang="it-IT" b="1" dirty="0"/>
              <a:t>Data: </a:t>
            </a:r>
            <a:r>
              <a:rPr lang="it-IT" b="1" dirty="0">
                <a:hlinkClick r:id="rId4"/>
              </a:rPr>
              <a:t>https://www.scienzedellanatura.unito.it/it/tutorato/benvenuto-alle-matricole</a:t>
            </a:r>
            <a:r>
              <a:rPr lang="it-IT" b="1" dirty="0"/>
              <a:t> </a:t>
            </a:r>
          </a:p>
          <a:p>
            <a:r>
              <a:rPr lang="it-IT" dirty="0"/>
              <a:t>Tutor </a:t>
            </a:r>
            <a:r>
              <a:rPr lang="it-IT" dirty="0" err="1"/>
              <a:t>CdL</a:t>
            </a:r>
            <a:r>
              <a:rPr lang="it-IT" dirty="0"/>
              <a:t> in Scienze Naturali </a:t>
            </a:r>
          </a:p>
          <a:p>
            <a:r>
              <a:rPr lang="it-IT" b="1" dirty="0"/>
              <a:t>Email</a:t>
            </a:r>
            <a:r>
              <a:rPr lang="it-IT" dirty="0"/>
              <a:t>: </a:t>
            </a:r>
            <a:r>
              <a:rPr lang="it-IT" b="1" dirty="0">
                <a:hlinkClick r:id="rId5"/>
              </a:rPr>
              <a:t>tutorato.scienzenaturali@unito.it</a:t>
            </a:r>
            <a:r>
              <a:rPr lang="it-IT" b="1" dirty="0"/>
              <a:t>  (</a:t>
            </a:r>
            <a:r>
              <a:rPr lang="it-IT" b="1" dirty="0">
                <a:highlight>
                  <a:srgbClr val="FFFF00"/>
                </a:highlight>
              </a:rPr>
              <a:t>ricevimento in presenza da concordare</a:t>
            </a:r>
            <a:r>
              <a:rPr lang="it-IT" dirty="0">
                <a:highlight>
                  <a:srgbClr val="FFFF00"/>
                </a:highlight>
              </a:rPr>
              <a:t>)</a:t>
            </a:r>
          </a:p>
          <a:p>
            <a:r>
              <a:rPr lang="it-IT" b="1" dirty="0"/>
              <a:t>Francesca Musso</a:t>
            </a:r>
          </a:p>
          <a:p>
            <a:r>
              <a:rPr lang="it-IT" b="1" dirty="0"/>
              <a:t>Per informazioni: </a:t>
            </a:r>
            <a:r>
              <a:rPr lang="it-IT" b="1" dirty="0">
                <a:hlinkClick r:id="rId6"/>
              </a:rPr>
              <a:t>Servizio Tutorato</a:t>
            </a:r>
            <a:endParaRPr lang="it-IT" b="1" dirty="0"/>
          </a:p>
          <a:p>
            <a:endParaRPr lang="it-IT" b="1" dirty="0"/>
          </a:p>
          <a:p>
            <a:r>
              <a:rPr lang="it-IT" b="1" dirty="0"/>
              <a:t>Delegato Tutorato: </a:t>
            </a:r>
            <a:r>
              <a:rPr lang="it-IT" b="1" dirty="0" err="1"/>
              <a:t>paolo.peretto@unito.it</a:t>
            </a:r>
            <a:endParaRPr lang="it-IT" b="1" dirty="0"/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153592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75184" y="0"/>
            <a:ext cx="4273061" cy="597877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rgbClr val="A9235A"/>
                </a:solidFill>
                <a:latin typeface="+mn-lt"/>
              </a:rPr>
              <a:t>UFFICI DI RIFERIMENTO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679938" y="996461"/>
            <a:ext cx="1093763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Sportello informativo – </a:t>
            </a:r>
            <a:r>
              <a:rPr lang="it-IT" dirty="0">
                <a:hlinkClick r:id="rId3"/>
              </a:rPr>
              <a:t>https://www.scienzedellanatura.unito.it/it/orientamento</a:t>
            </a:r>
            <a:r>
              <a:rPr lang="it-IT" dirty="0"/>
              <a:t> 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Ufficio OTP – </a:t>
            </a:r>
            <a:r>
              <a:rPr lang="it-IT" dirty="0">
                <a:hlinkClick r:id="rId4"/>
              </a:rPr>
              <a:t>https://www.scienzedellanatura.unito.it/it/job-placement</a:t>
            </a:r>
            <a:endParaRPr lang="it-IT" dirty="0"/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Segreteria Studenti – </a:t>
            </a:r>
            <a:r>
              <a:rPr lang="it-IT" dirty="0">
                <a:hlinkClick r:id="rId5"/>
              </a:rPr>
              <a:t>https://www.scienzedellanatura.unito.it/it/servizi/segreteria-studenti</a:t>
            </a:r>
            <a:r>
              <a:rPr lang="it-IT" dirty="0"/>
              <a:t> 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>
                <a:hlinkClick r:id="rId6"/>
              </a:rPr>
              <a:t>Manager Didattico</a:t>
            </a:r>
            <a:r>
              <a:rPr lang="it-IT" dirty="0"/>
              <a:t> 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Ente Regionale per il diritto allo Studio Universitario del Piemonte- </a:t>
            </a:r>
            <a:r>
              <a:rPr lang="en-GB" dirty="0">
                <a:hlinkClick r:id="rId7"/>
              </a:rPr>
              <a:t>https://www.edisu.piemonte.it/</a:t>
            </a:r>
            <a:endParaRPr lang="it-IT" dirty="0"/>
          </a:p>
          <a:p>
            <a:pPr marL="285750" indent="-285750">
              <a:buFontTx/>
              <a:buChar char="-"/>
            </a:pPr>
            <a:endParaRPr lang="it-IT" dirty="0"/>
          </a:p>
        </p:txBody>
      </p:sp>
      <p:pic>
        <p:nvPicPr>
          <p:cNvPr id="4" name="Picture 8" descr="logo scuola SN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8583" y="5401076"/>
            <a:ext cx="995470" cy="109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8563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3216" y="0"/>
            <a:ext cx="6383216" cy="575299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rgbClr val="A9235A"/>
                </a:solidFill>
                <a:latin typeface="+mn-lt"/>
              </a:rPr>
              <a:t>SERVIZI PER STUDENTI DISABILI/DSA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406769" y="1371600"/>
            <a:ext cx="9272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linkClick r:id="rId2"/>
              </a:rPr>
              <a:t>https://www.unito.it/servizi/lo-studio/studenti-con-disabilita</a:t>
            </a:r>
            <a:endParaRPr lang="it-IT" dirty="0"/>
          </a:p>
          <a:p>
            <a:endParaRPr lang="it-IT" dirty="0"/>
          </a:p>
          <a:p>
            <a:r>
              <a:rPr lang="it-IT" dirty="0">
                <a:hlinkClick r:id="rId3"/>
              </a:rPr>
              <a:t>https://www.unito.it/servizi/lo-studio/studenti-con-disturbi-specifici-di-apprendimento-dsa</a:t>
            </a:r>
            <a:endParaRPr lang="it-IT" dirty="0"/>
          </a:p>
        </p:txBody>
      </p:sp>
      <p:pic>
        <p:nvPicPr>
          <p:cNvPr id="4" name="Picture 8" descr="logo scuola SN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8583" y="5401076"/>
            <a:ext cx="995470" cy="109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3678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00520" y="105399"/>
            <a:ext cx="2036338" cy="576989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rgbClr val="A9235A"/>
                </a:solidFill>
                <a:latin typeface="+mn-lt"/>
              </a:rPr>
              <a:t>SCOPRI….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600520" y="4259909"/>
            <a:ext cx="5614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Info su Atlante - </a:t>
            </a:r>
            <a:r>
              <a:rPr lang="it-IT" dirty="0">
                <a:hlinkClick r:id="rId2"/>
              </a:rPr>
              <a:t>https://www.atlantedelleprofessioni.it/</a:t>
            </a:r>
            <a:endParaRPr lang="it-IT" dirty="0"/>
          </a:p>
        </p:txBody>
      </p:sp>
      <p:pic>
        <p:nvPicPr>
          <p:cNvPr id="1030" name="Picture 6" descr="University of Turi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196" y="1588302"/>
            <a:ext cx="3673324" cy="146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tangolo 6"/>
          <p:cNvSpPr/>
          <p:nvPr/>
        </p:nvSpPr>
        <p:spPr>
          <a:xfrm>
            <a:off x="5618689" y="2452176"/>
            <a:ext cx="4192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Info su </a:t>
            </a:r>
            <a:r>
              <a:rPr lang="it-IT" dirty="0" err="1"/>
              <a:t>Start@Unito</a:t>
            </a:r>
            <a:r>
              <a:rPr lang="it-IT" dirty="0"/>
              <a:t> - </a:t>
            </a:r>
            <a:r>
              <a:rPr lang="it-IT" dirty="0">
                <a:hlinkClick r:id="rId4"/>
              </a:rPr>
              <a:t>https://start.unito.it/</a:t>
            </a:r>
            <a:endParaRPr lang="it-IT" dirty="0"/>
          </a:p>
        </p:txBody>
      </p:sp>
      <p:pic>
        <p:nvPicPr>
          <p:cNvPr id="1032" name="Picture 8" descr="Atlante delle professioni | Università di Tori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196" y="3945723"/>
            <a:ext cx="18288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logo scuola SN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8583" y="5612090"/>
            <a:ext cx="995470" cy="109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5826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58260" y="0"/>
            <a:ext cx="7040582" cy="615717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rgbClr val="A9235A"/>
                </a:solidFill>
                <a:latin typeface="+mn-lt"/>
              </a:rPr>
              <a:t>OPPORTUNITÀ e SERVIZI PER STUDENTI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95975" y="870898"/>
            <a:ext cx="1120933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b="1" dirty="0"/>
              <a:t>Erasmus:</a:t>
            </a:r>
            <a:r>
              <a:rPr lang="it-IT" dirty="0"/>
              <a:t> </a:t>
            </a:r>
            <a:r>
              <a:rPr lang="it-IT" dirty="0">
                <a:hlinkClick r:id="rId3"/>
              </a:rPr>
              <a:t>https://www.unito.it/internazionalita/studiare-e-lavorare-allestero</a:t>
            </a:r>
            <a:r>
              <a:rPr lang="it-IT" dirty="0"/>
              <a:t> 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b="1" dirty="0"/>
              <a:t>Collaborazioni part-time studenti:</a:t>
            </a:r>
            <a:r>
              <a:rPr lang="it-IT" dirty="0"/>
              <a:t> </a:t>
            </a:r>
            <a:r>
              <a:rPr lang="it-IT" dirty="0">
                <a:hlinkClick r:id="rId4"/>
              </a:rPr>
              <a:t>https://www.unito.it/universita-e-lavoro/opportunita-ed-esperienze-di-lavoro/chi-studia/collaborazioni-tempo-parziale</a:t>
            </a:r>
            <a:r>
              <a:rPr lang="it-IT" dirty="0"/>
              <a:t> 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b="1" dirty="0"/>
              <a:t>Biblioteche:  </a:t>
            </a:r>
            <a:r>
              <a:rPr lang="it-IT" dirty="0"/>
              <a:t> </a:t>
            </a:r>
            <a:r>
              <a:rPr lang="it-IT" dirty="0">
                <a:hlinkClick r:id="rId5"/>
              </a:rPr>
              <a:t>https://www.unito.it/ateneo/strutture-e-sedi/strutture/biblioteche</a:t>
            </a:r>
            <a:endParaRPr lang="it-IT" dirty="0"/>
          </a:p>
          <a:p>
            <a:pPr lvl="3"/>
            <a:r>
              <a:rPr lang="it-IT" dirty="0"/>
              <a:t>   </a:t>
            </a:r>
            <a:r>
              <a:rPr lang="it-IT" dirty="0">
                <a:hlinkClick r:id="rId6"/>
              </a:rPr>
              <a:t>Biblioteca Dipartimento di Scienze della Vita e Biologia dei Sistemi</a:t>
            </a:r>
            <a:endParaRPr lang="it-IT" dirty="0"/>
          </a:p>
          <a:p>
            <a:pPr lvl="3"/>
            <a:endParaRPr lang="it-IT" dirty="0"/>
          </a:p>
          <a:p>
            <a:pPr marL="285750" indent="-285750">
              <a:buFontTx/>
              <a:buChar char="-"/>
            </a:pPr>
            <a:r>
              <a:rPr lang="it-IT" b="1" dirty="0"/>
              <a:t>Spazio d’ascolto per supporto psicologico:</a:t>
            </a:r>
          </a:p>
          <a:p>
            <a:r>
              <a:rPr lang="it-IT" b="1" dirty="0"/>
              <a:t>     </a:t>
            </a:r>
            <a:r>
              <a:rPr lang="it-IT" dirty="0"/>
              <a:t> </a:t>
            </a:r>
            <a:r>
              <a:rPr lang="it-IT" dirty="0">
                <a:hlinkClick r:id="rId7"/>
              </a:rPr>
              <a:t>https://www.unito.it/servizi/salute-e-assistenza/spazio-di-ascolto-di-ateneo</a:t>
            </a:r>
            <a:endParaRPr lang="it-IT" dirty="0"/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b="1" dirty="0"/>
              <a:t>CUG:</a:t>
            </a:r>
            <a:r>
              <a:rPr lang="it-IT" dirty="0"/>
              <a:t> </a:t>
            </a:r>
            <a:r>
              <a:rPr lang="en-GB" dirty="0">
                <a:hlinkClick r:id="rId8"/>
              </a:rPr>
              <a:t>https://www.unito.it/ateneo/organizzazione/organi-di-ateneo/comitato-unico-di-garanzia</a:t>
            </a:r>
            <a:endParaRPr lang="it-IT" dirty="0"/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b="1" dirty="0"/>
              <a:t>Consigliera di fiducia:</a:t>
            </a:r>
          </a:p>
          <a:p>
            <a:r>
              <a:rPr lang="it-IT" b="1" dirty="0"/>
              <a:t>     </a:t>
            </a:r>
            <a:r>
              <a:rPr lang="it-IT" dirty="0"/>
              <a:t> </a:t>
            </a:r>
            <a:r>
              <a:rPr lang="en-GB" dirty="0">
                <a:hlinkClick r:id="rId9"/>
              </a:rPr>
              <a:t>https://www.unito.it/ateneo/organizzazione/organi-di-ateneo/comitato-unico-di-garanzia/consigliera_e-di-fiducia</a:t>
            </a:r>
            <a:endParaRPr lang="it-IT" dirty="0"/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endParaRPr lang="it-IT" dirty="0"/>
          </a:p>
        </p:txBody>
      </p:sp>
      <p:pic>
        <p:nvPicPr>
          <p:cNvPr id="5" name="Picture 8" descr="logo scuola SN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8583" y="5401076"/>
            <a:ext cx="995470" cy="109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2540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15968" y="0"/>
            <a:ext cx="5295769" cy="605919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rgbClr val="A9235A"/>
                </a:solidFill>
                <a:latin typeface="+mn-lt"/>
              </a:rPr>
              <a:t>VIVERE E STUDIARE A TORINO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37846" y="1368976"/>
            <a:ext cx="98591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/>
              <a:t>Info su residenze e mense </a:t>
            </a:r>
          </a:p>
          <a:p>
            <a:r>
              <a:rPr lang="it-IT" dirty="0">
                <a:hlinkClick r:id="rId2"/>
              </a:rPr>
              <a:t>https://www.unito.it/servizi/lo-studio/residenze-e-mense</a:t>
            </a:r>
            <a:endParaRPr lang="it-IT" dirty="0"/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Attività sportive - CUS Torino </a:t>
            </a:r>
          </a:p>
          <a:p>
            <a:r>
              <a:rPr lang="it-IT" dirty="0">
                <a:hlinkClick r:id="rId3"/>
              </a:rPr>
              <a:t>https://www.unito.it/servizi/sport-cultura-e-tempo-libero/centro-universitario-sportivo</a:t>
            </a:r>
            <a:endParaRPr lang="it-IT" dirty="0"/>
          </a:p>
          <a:p>
            <a:pPr marL="285750" indent="-285750">
              <a:buFontTx/>
              <a:buChar char="-"/>
            </a:pP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2042" y="3439292"/>
            <a:ext cx="225742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Residenze universitarie | EDIS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5067" y="865187"/>
            <a:ext cx="2466975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logo scuola SN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8583" y="5401076"/>
            <a:ext cx="995470" cy="109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7079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295" y="1812734"/>
            <a:ext cx="5268204" cy="2142887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AF8705DF-5482-2045-8404-08828934EDE7}"/>
              </a:ext>
            </a:extLst>
          </p:cNvPr>
          <p:cNvSpPr txBox="1"/>
          <p:nvPr/>
        </p:nvSpPr>
        <p:spPr>
          <a:xfrm>
            <a:off x="1064302" y="5156616"/>
            <a:ext cx="93678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hlinkClick r:id="rId3"/>
              </a:rPr>
              <a:t>paolp.peretto@unito.it</a:t>
            </a:r>
            <a:r>
              <a:rPr lang="it-IT" dirty="0"/>
              <a:t>		coordinatore del corso di studi</a:t>
            </a:r>
          </a:p>
          <a:p>
            <a:r>
              <a:rPr lang="it-IT" dirty="0">
                <a:hlinkClick r:id="rId4"/>
              </a:rPr>
              <a:t>edoardo.calabro@unito.it</a:t>
            </a:r>
            <a:r>
              <a:rPr lang="it-IT" dirty="0"/>
              <a:t>		manager didattico (questioni amministrative-burocratiche)</a:t>
            </a:r>
          </a:p>
          <a:p>
            <a:r>
              <a:rPr lang="it-IT" b="0" i="0" u="sng" dirty="0">
                <a:solidFill>
                  <a:srgbClr val="1A73E8"/>
                </a:solidFill>
                <a:effectLst/>
                <a:latin typeface="Roboto" panose="02000000000000000000" pitchFamily="2" charset="0"/>
                <a:hlinkClick r:id="rId5"/>
              </a:rPr>
              <a:t>tutorato.scienzenaturali@unito.it</a:t>
            </a:r>
            <a:r>
              <a:rPr lang="it-IT" u="sng" dirty="0">
                <a:solidFill>
                  <a:srgbClr val="1A73E8"/>
                </a:solidFill>
                <a:latin typeface="Roboto" panose="02000000000000000000" pitchFamily="2" charset="0"/>
              </a:rPr>
              <a:t>	</a:t>
            </a:r>
            <a:r>
              <a:rPr lang="it-IT" u="sng" dirty="0">
                <a:latin typeface="Roboto" panose="02000000000000000000" pitchFamily="2" charset="0"/>
              </a:rPr>
              <a:t>Francesca Musso (tutor matricole)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234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99471" y="0"/>
            <a:ext cx="8642119" cy="52840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b="1" dirty="0">
                <a:solidFill>
                  <a:srgbClr val="A9235A"/>
                </a:solidFill>
                <a:latin typeface="+mn-lt"/>
              </a:rPr>
              <a:t>CORSO DI LAUREA IN SCIENZE NATURALI</a:t>
            </a:r>
          </a:p>
        </p:txBody>
      </p:sp>
      <p:pic>
        <p:nvPicPr>
          <p:cNvPr id="7" name="Picture 8" descr="logo scuola S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8583" y="5401076"/>
            <a:ext cx="995470" cy="109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824795" y="1565659"/>
            <a:ext cx="10225941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OBIETTIVI DEL CORSO</a:t>
            </a:r>
          </a:p>
          <a:p>
            <a:pPr algn="just"/>
            <a:r>
              <a:rPr lang="it-IT" dirty="0"/>
              <a:t>Il Corso di Laurea si prefigge di fornire una </a:t>
            </a:r>
            <a:r>
              <a:rPr lang="it-IT" dirty="0">
                <a:highlight>
                  <a:srgbClr val="FFFF00"/>
                </a:highlight>
              </a:rPr>
              <a:t>preparazione interdisciplinare e professionalizzante </a:t>
            </a:r>
          </a:p>
          <a:p>
            <a:pPr algn="just"/>
            <a:r>
              <a:rPr lang="it-IT" dirty="0">
                <a:highlight>
                  <a:srgbClr val="FFFF00"/>
                </a:highlight>
              </a:rPr>
              <a:t>nel campo delle scienze della natura</a:t>
            </a:r>
            <a:r>
              <a:rPr lang="it-IT" dirty="0"/>
              <a:t>. L’obiettivo è quello di formare laureati in grado di </a:t>
            </a:r>
            <a:r>
              <a:rPr lang="it-IT" dirty="0">
                <a:highlight>
                  <a:srgbClr val="FFFF00"/>
                </a:highlight>
              </a:rPr>
              <a:t>leggere </a:t>
            </a:r>
          </a:p>
          <a:p>
            <a:pPr algn="just"/>
            <a:r>
              <a:rPr lang="it-IT" dirty="0">
                <a:highlight>
                  <a:srgbClr val="FFFF00"/>
                </a:highlight>
              </a:rPr>
              <a:t>a più livelli l’ambiente nelle sue componenti biotiche e abiotiche e nelle loro interazioni</a:t>
            </a:r>
            <a:r>
              <a:rPr lang="it-IT" dirty="0"/>
              <a:t>, con una </a:t>
            </a:r>
          </a:p>
          <a:p>
            <a:pPr algn="just"/>
            <a:r>
              <a:rPr lang="it-IT" dirty="0"/>
              <a:t>sintesi equilibrata fra </a:t>
            </a:r>
            <a:r>
              <a:rPr lang="it-IT" dirty="0">
                <a:highlight>
                  <a:srgbClr val="FFFF00"/>
                </a:highlight>
              </a:rPr>
              <a:t>discipline biologiche e </a:t>
            </a:r>
            <a:r>
              <a:rPr lang="it-IT" dirty="0" err="1">
                <a:highlight>
                  <a:srgbClr val="FFFF00"/>
                </a:highlight>
              </a:rPr>
              <a:t>geomineralogiche</a:t>
            </a:r>
            <a:r>
              <a:rPr lang="it-IT" dirty="0">
                <a:highlight>
                  <a:srgbClr val="FFFF00"/>
                </a:highlight>
              </a:rPr>
              <a:t> </a:t>
            </a:r>
            <a:r>
              <a:rPr lang="it-IT" dirty="0"/>
              <a:t>che favorisca una </a:t>
            </a:r>
            <a:r>
              <a:rPr lang="it-IT" dirty="0">
                <a:highlight>
                  <a:srgbClr val="FFFF00"/>
                </a:highlight>
              </a:rPr>
              <a:t>visione globale </a:t>
            </a:r>
            <a:r>
              <a:rPr lang="it-IT" dirty="0"/>
              <a:t>dei </a:t>
            </a:r>
          </a:p>
          <a:p>
            <a:pPr algn="just"/>
            <a:r>
              <a:rPr lang="it-IT" dirty="0"/>
              <a:t>fenomeni che caratterizzano e determinano </a:t>
            </a:r>
            <a:r>
              <a:rPr lang="it-IT" dirty="0">
                <a:highlight>
                  <a:srgbClr val="FFFF00"/>
                </a:highlight>
              </a:rPr>
              <a:t>gli ambienti naturali</a:t>
            </a:r>
            <a:r>
              <a:rPr lang="it-IT" dirty="0"/>
              <a:t>. Tale equilibrio didattico mira ad </a:t>
            </a:r>
          </a:p>
          <a:p>
            <a:pPr algn="just"/>
            <a:r>
              <a:rPr lang="it-IT" dirty="0"/>
              <a:t>evidenziare le correlazioni tra organismi, a livello di popolazioni e di comunità e il substrato terrestre </a:t>
            </a:r>
          </a:p>
          <a:p>
            <a:pPr algn="just"/>
            <a:r>
              <a:rPr lang="it-IT" dirty="0"/>
              <a:t>su cui si collocano gli </a:t>
            </a:r>
            <a:r>
              <a:rPr lang="it-IT" dirty="0">
                <a:highlight>
                  <a:srgbClr val="FFFF00"/>
                </a:highlight>
              </a:rPr>
              <a:t>ecosistemi</a:t>
            </a:r>
            <a:r>
              <a:rPr lang="it-IT" dirty="0"/>
              <a:t>. </a:t>
            </a:r>
            <a:r>
              <a:rPr lang="it-IT" dirty="0">
                <a:highlight>
                  <a:srgbClr val="FFFF00"/>
                </a:highlight>
              </a:rPr>
              <a:t>La storia del pianeta </a:t>
            </a:r>
            <a:r>
              <a:rPr lang="it-IT" dirty="0"/>
              <a:t>è studiata nelle tappe della sua </a:t>
            </a:r>
            <a:r>
              <a:rPr lang="it-IT" dirty="0">
                <a:highlight>
                  <a:srgbClr val="FFFF00"/>
                </a:highlight>
              </a:rPr>
              <a:t>evoluzione dinamica</a:t>
            </a:r>
            <a:r>
              <a:rPr lang="it-IT" dirty="0"/>
              <a:t>, </a:t>
            </a:r>
          </a:p>
          <a:p>
            <a:pPr algn="just"/>
            <a:r>
              <a:rPr lang="it-IT" dirty="0"/>
              <a:t>attraverso le variazioni passate e le sue componenti biotiche e abiotiche. </a:t>
            </a:r>
            <a:endParaRPr lang="it-IT" b="1" dirty="0">
              <a:solidFill>
                <a:srgbClr val="C00000"/>
              </a:solidFill>
            </a:endParaRPr>
          </a:p>
          <a:p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401462" y="662299"/>
            <a:ext cx="4614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>
                <a:hlinkClick r:id="rId4"/>
              </a:rPr>
              <a:t>https://naturali.campusnet.unito.it</a:t>
            </a:r>
            <a:r>
              <a:rPr lang="it-IT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363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50384" y="13252"/>
            <a:ext cx="8642119" cy="52840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b="1" dirty="0">
                <a:solidFill>
                  <a:srgbClr val="A9235A"/>
                </a:solidFill>
                <a:latin typeface="+mn-lt"/>
              </a:rPr>
              <a:t>CORSO DI LAUREA IN SCIENZE NATURALI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5160" y="1505445"/>
            <a:ext cx="10981679" cy="405590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7200" dirty="0"/>
              <a:t>I laureati in Scienze Naturali potranno trovare impiego: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7200" dirty="0"/>
              <a:t>in collaborazione con altri professionisti, nei settori della programmazione, del controllo e del monitoraggio territoriale svolti dagli Enti Pubblici (ARPA, ENEA e altri);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7200" dirty="0"/>
              <a:t>in società di consulenza e studi professionali privati;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7200" dirty="0"/>
              <a:t>nel campo della ricerca scientifica in enti pubblici e privati (CNR, Università, musei, giardini zoologici e botanici, acquari);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7200" dirty="0"/>
              <a:t>nella pubblica amministrazione con compiti di gestione, programmazione, tutela e riqualificazione del patrimonio naturale;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7200" dirty="0"/>
              <a:t>nel settore della didattica delle Scienze Naturali nei vari cicli di insegnamento </a:t>
            </a:r>
            <a:r>
              <a:rPr lang="it-IT" sz="7200" dirty="0" err="1"/>
              <a:t>pre</a:t>
            </a:r>
            <a:r>
              <a:rPr lang="it-IT" sz="7200" dirty="0"/>
              <a:t>-universitario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7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7200" dirty="0"/>
              <a:t>NB: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7200" dirty="0"/>
              <a:t>La laurea triennale ha alcune limitazioni relative al ruolo svolto nelle possibili professioni sopra indicate, ad es. nella docenza alle scuole medie </a:t>
            </a:r>
            <a:r>
              <a:rPr lang="it-IT" sz="7200" dirty="0" err="1"/>
              <a:t>inf</a:t>
            </a:r>
            <a:r>
              <a:rPr lang="it-IT" sz="7200" dirty="0"/>
              <a:t>. e </a:t>
            </a:r>
            <a:r>
              <a:rPr lang="it-IT" sz="7200" dirty="0" err="1"/>
              <a:t>sup</a:t>
            </a:r>
            <a:r>
              <a:rPr lang="it-IT" sz="7200" dirty="0"/>
              <a:t>. solo supplenze; per la ricerca solo come collaboratore alle attività (es. tecnico)…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it-IT" sz="7200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7" name="Picture 8" descr="logo scuola S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8583" y="5401076"/>
            <a:ext cx="995470" cy="109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tangolo 9"/>
          <p:cNvSpPr/>
          <p:nvPr/>
        </p:nvSpPr>
        <p:spPr>
          <a:xfrm>
            <a:off x="744581" y="1059939"/>
            <a:ext cx="2656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SBOCCHI OCCUPAZIONALI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3401462" y="662299"/>
            <a:ext cx="4614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>
                <a:hlinkClick r:id="rId4"/>
              </a:rPr>
              <a:t>https://naturali.campusnet.unito.it</a:t>
            </a:r>
            <a:r>
              <a:rPr lang="it-IT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7079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logo scuola S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8583" y="5401076"/>
            <a:ext cx="995470" cy="109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2860646" y="8389"/>
            <a:ext cx="5972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C00000"/>
                </a:solidFill>
              </a:rPr>
              <a:t>Recupero degli Obblighi Formativi Aggiuntivi (OFA)</a:t>
            </a:r>
            <a:endParaRPr lang="it-IT" sz="3200" b="1" dirty="0">
              <a:solidFill>
                <a:srgbClr val="C00000"/>
              </a:solidFill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A7495D59-F95D-40D0-8DE8-F3DD4C17FADE}"/>
              </a:ext>
            </a:extLst>
          </p:cNvPr>
          <p:cNvSpPr/>
          <p:nvPr/>
        </p:nvSpPr>
        <p:spPr>
          <a:xfrm>
            <a:off x="500128" y="1642903"/>
            <a:ext cx="106939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Il TOLC-S si considera superato con</a:t>
            </a:r>
          </a:p>
          <a:p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un punteggio </a:t>
            </a:r>
            <a:r>
              <a:rPr lang="it-IT" b="1" dirty="0"/>
              <a:t>non inferiore a 5 punti </a:t>
            </a:r>
            <a:r>
              <a:rPr lang="it-IT" dirty="0"/>
              <a:t>sulla sezione di</a:t>
            </a:r>
            <a:r>
              <a:rPr lang="it-IT" b="1" dirty="0"/>
              <a:t> matematica di base </a:t>
            </a:r>
            <a:br>
              <a:rPr lang="it-IT" b="1" dirty="0"/>
            </a:br>
            <a:r>
              <a:rPr lang="it-IT" dirty="0"/>
              <a:t>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con un punteggio </a:t>
            </a:r>
            <a:r>
              <a:rPr lang="it-IT" b="1" dirty="0"/>
              <a:t>complessivo non inferiore a 2.5 punti </a:t>
            </a:r>
            <a:r>
              <a:rPr lang="it-IT" dirty="0"/>
              <a:t>sulle </a:t>
            </a:r>
            <a:r>
              <a:rPr lang="it-IT" b="1" dirty="0"/>
              <a:t>scienze di base (chimica, fisica e scienze della terra)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Nel caso in cui non si raggiungessero tali punteggi sono previsti degli </a:t>
            </a:r>
            <a:r>
              <a:rPr lang="it-IT" b="1" dirty="0"/>
              <a:t>Obblighi Formativi Aggiuntivi (OFA)</a:t>
            </a:r>
            <a:r>
              <a:rPr lang="it-IT" dirty="0"/>
              <a:t> da recuperare: </a:t>
            </a:r>
            <a:r>
              <a:rPr lang="it-IT" b="1" dirty="0"/>
              <a:t>con il corso di riallineamento di matematica per chi non avesse raggiunto la soglia nel test di matematica e di chimica per le scienze di base (entro  settembre 2024)</a:t>
            </a:r>
          </a:p>
          <a:p>
            <a:pPr>
              <a:buFont typeface="Arial" panose="020B0604020202020204" pitchFamily="34" charset="0"/>
              <a:buChar char="•"/>
            </a:pPr>
            <a:endParaRPr lang="it-IT" b="1" dirty="0"/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 corsi di riallineamento di matematica e chimica su:  </a:t>
            </a:r>
            <a:r>
              <a:rPr lang="it-IT" b="1" dirty="0">
                <a:hlinkClick r:id="rId4"/>
              </a:rPr>
              <a:t>https://www.ofa.unito.it/</a:t>
            </a:r>
            <a:endParaRPr lang="it-IT" b="1" dirty="0"/>
          </a:p>
          <a:p>
            <a:r>
              <a:rPr lang="it-IT" dirty="0"/>
              <a:t>(Si accede tramite SCU)</a:t>
            </a:r>
          </a:p>
          <a:p>
            <a:endParaRPr lang="it-IT" dirty="0"/>
          </a:p>
          <a:p>
            <a:endParaRPr lang="it-IT" dirty="0"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57455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985029" y="54052"/>
            <a:ext cx="81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A9235A"/>
                </a:solidFill>
              </a:rPr>
              <a:t>TASSE E SCADENZE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72676" y="2045452"/>
            <a:ext cx="5353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Tasse e scadenze (</a:t>
            </a:r>
            <a:r>
              <a:rPr lang="it-IT" dirty="0">
                <a:hlinkClick r:id="rId2"/>
              </a:rPr>
              <a:t>https://www.unito.it/didattica/tasse</a:t>
            </a:r>
            <a:r>
              <a:rPr lang="it-IT" dirty="0"/>
              <a:t>)</a:t>
            </a:r>
          </a:p>
        </p:txBody>
      </p:sp>
      <p:pic>
        <p:nvPicPr>
          <p:cNvPr id="6" name="Picture 8" descr="logo scuola S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8583" y="5401076"/>
            <a:ext cx="995470" cy="109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Studentessa allo sportello della segreteria">
            <a:extLst>
              <a:ext uri="{FF2B5EF4-FFF2-40B4-BE49-F238E27FC236}">
                <a16:creationId xmlns:a16="http://schemas.microsoft.com/office/drawing/2014/main" id="{F348B67B-FF93-449B-BA00-6A07B8DA0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65642" y="1325601"/>
            <a:ext cx="2926471" cy="194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76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7413" y="0"/>
            <a:ext cx="3375074" cy="600501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rgbClr val="A9235A"/>
                </a:solidFill>
                <a:latin typeface="+mn-lt"/>
              </a:rPr>
              <a:t>CREDENZIALI SCU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601427" y="1131028"/>
            <a:ext cx="51169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err="1"/>
              <a:t>nome.cognome@edu.unito.it</a:t>
            </a:r>
            <a:endParaRPr lang="it-IT" i="1" dirty="0"/>
          </a:p>
          <a:p>
            <a:endParaRPr lang="it-IT" dirty="0"/>
          </a:p>
          <a:p>
            <a:r>
              <a:rPr lang="it-IT" dirty="0"/>
              <a:t>Sono credenziali personali e pertanto devono rimanere ad uso esclusivo dello studente. </a:t>
            </a:r>
          </a:p>
          <a:p>
            <a:r>
              <a:rPr lang="it-IT" dirty="0"/>
              <a:t>Attraverso esse è possibile accedere a: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err="1"/>
              <a:t>MyUnito</a:t>
            </a:r>
            <a:endParaRPr lang="it-IT" dirty="0"/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Posta elettronica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err="1"/>
              <a:t>Moodle</a:t>
            </a:r>
            <a:endParaRPr lang="it-IT" dirty="0"/>
          </a:p>
          <a:p>
            <a:pPr marL="285750" indent="-285750">
              <a:buFontTx/>
              <a:buChar char="-"/>
            </a:pPr>
            <a:endParaRPr lang="it-I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00548" y="1131028"/>
            <a:ext cx="5823549" cy="33370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Picture 8" descr="logo scuola SN">
            <a:extLst>
              <a:ext uri="{FF2B5EF4-FFF2-40B4-BE49-F238E27FC236}">
                <a16:creationId xmlns:a16="http://schemas.microsoft.com/office/drawing/2014/main" id="{8992CA6E-3287-420B-A38B-8BAF928C6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8583" y="5401076"/>
            <a:ext cx="995470" cy="109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783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81340" y="0"/>
            <a:ext cx="6195646" cy="614149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A9235A"/>
                </a:solidFill>
                <a:latin typeface="+mn-lt"/>
              </a:rPr>
              <a:t>LEZIONI E ESAMI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872657" y="2281222"/>
            <a:ext cx="104466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Link a calendario lezioni</a:t>
            </a:r>
          </a:p>
          <a:p>
            <a:pPr marL="285750" indent="-285750">
              <a:buFontTx/>
              <a:buChar char="-"/>
            </a:pPr>
            <a:r>
              <a:rPr lang="it-IT" dirty="0">
                <a:hlinkClick r:id="rId2"/>
              </a:rPr>
              <a:t>https://naturali.campusnet.unito.it/do/home.pl/View?doc=/edu/Orario_lezioni.html</a:t>
            </a:r>
            <a:r>
              <a:rPr lang="it-IT" dirty="0"/>
              <a:t> 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Frequenza lezioni:</a:t>
            </a:r>
          </a:p>
          <a:p>
            <a:r>
              <a:rPr lang="it-IT" dirty="0"/>
              <a:t>Le lezioni sono facoltative mentre le attività pratiche sono obbligatorie </a:t>
            </a:r>
            <a:r>
              <a:rPr lang="it-IT" dirty="0">
                <a:highlight>
                  <a:srgbClr val="FFFF00"/>
                </a:highlight>
              </a:rPr>
              <a:t>al 70% delle ore previste</a:t>
            </a:r>
          </a:p>
          <a:p>
            <a:endParaRPr lang="it-IT" dirty="0"/>
          </a:p>
          <a:p>
            <a:r>
              <a:rPr lang="it-IT" dirty="0"/>
              <a:t>NB. Al fine di stimolare gli studenti a sostenere gli esami obbligatori del primo anno (fisica, matematica e le due chimiche) il prima possibile, è stabilito uno sbarramento sugli insegnamenti del secondo semestre del terzo anno (ecologia con laboratorio e conservazione della natura e delle sue risorse)</a:t>
            </a:r>
          </a:p>
        </p:txBody>
      </p:sp>
      <p:pic>
        <p:nvPicPr>
          <p:cNvPr id="4" name="Picture 8" descr="logo scuola S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3489" y="5420543"/>
            <a:ext cx="995470" cy="109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BB38C1C7-4B38-4EA4-AFFD-2AC311583A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46722"/>
              </p:ext>
            </p:extLst>
          </p:nvPr>
        </p:nvGraphicFramePr>
        <p:xfrm>
          <a:off x="2755237" y="799884"/>
          <a:ext cx="6823477" cy="1658503"/>
        </p:xfrm>
        <a:graphic>
          <a:graphicData uri="http://schemas.openxmlformats.org/drawingml/2006/table">
            <a:tbl>
              <a:tblPr firstRow="1" firstCol="1" bandRow="1"/>
              <a:tblGrid>
                <a:gridCol w="1364276">
                  <a:extLst>
                    <a:ext uri="{9D8B030D-6E8A-4147-A177-3AD203B41FA5}">
                      <a16:colId xmlns:a16="http://schemas.microsoft.com/office/drawing/2014/main" val="2027365676"/>
                    </a:ext>
                  </a:extLst>
                </a:gridCol>
                <a:gridCol w="1364276">
                  <a:extLst>
                    <a:ext uri="{9D8B030D-6E8A-4147-A177-3AD203B41FA5}">
                      <a16:colId xmlns:a16="http://schemas.microsoft.com/office/drawing/2014/main" val="2482834468"/>
                    </a:ext>
                  </a:extLst>
                </a:gridCol>
                <a:gridCol w="1364975">
                  <a:extLst>
                    <a:ext uri="{9D8B030D-6E8A-4147-A177-3AD203B41FA5}">
                      <a16:colId xmlns:a16="http://schemas.microsoft.com/office/drawing/2014/main" val="3692005623"/>
                    </a:ext>
                  </a:extLst>
                </a:gridCol>
                <a:gridCol w="1364975">
                  <a:extLst>
                    <a:ext uri="{9D8B030D-6E8A-4147-A177-3AD203B41FA5}">
                      <a16:colId xmlns:a16="http://schemas.microsoft.com/office/drawing/2014/main" val="3903975356"/>
                    </a:ext>
                  </a:extLst>
                </a:gridCol>
                <a:gridCol w="1364975">
                  <a:extLst>
                    <a:ext uri="{9D8B030D-6E8A-4147-A177-3AD203B41FA5}">
                      <a16:colId xmlns:a16="http://schemas.microsoft.com/office/drawing/2014/main" val="1518640963"/>
                    </a:ext>
                  </a:extLst>
                </a:gridCol>
              </a:tblGrid>
              <a:tr h="576400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Calendario dei periodi didattici e degli esami</a:t>
                      </a: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A.A. 2023-2024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746098"/>
                  </a:ext>
                </a:extLst>
              </a:tr>
              <a:tr h="298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1° semestre</a:t>
                      </a:r>
                      <a:endParaRPr lang="it-IT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esami</a:t>
                      </a:r>
                      <a:endParaRPr lang="it-IT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2° semestre</a:t>
                      </a:r>
                      <a:endParaRPr lang="it-IT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esami</a:t>
                      </a:r>
                      <a:endParaRPr lang="it-IT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esami</a:t>
                      </a:r>
                      <a:endParaRPr lang="it-IT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397214"/>
                  </a:ext>
                </a:extLst>
              </a:tr>
              <a:tr h="783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 02-10-2023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 19-01-2024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 22-01-2024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 01-03- 2024</a:t>
                      </a:r>
                      <a:r>
                        <a:rPr lang="it-IT" sz="14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 04-03-2024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 14-06- 2024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 17-06-2024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 31-07- 2024</a:t>
                      </a:r>
                      <a:r>
                        <a:rPr lang="it-IT" sz="14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 02-09-2024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 27-09-2024</a:t>
                      </a:r>
                      <a:r>
                        <a:rPr lang="it-IT" sz="14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654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880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 scuola S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8583" y="5401076"/>
            <a:ext cx="995470" cy="109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3627745" y="0"/>
            <a:ext cx="5281246" cy="590346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rgbClr val="A9235A"/>
                </a:solidFill>
                <a:latin typeface="+mn-lt"/>
              </a:rPr>
              <a:t>PIANO CARRIERA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18615" y="808619"/>
            <a:ext cx="1142317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Cos’è il piano carriera</a:t>
            </a:r>
          </a:p>
          <a:p>
            <a:r>
              <a:rPr lang="it-IT" dirty="0"/>
              <a:t>La compilazione on line del piano carriera consente agli studenti di </a:t>
            </a:r>
            <a:r>
              <a:rPr lang="it-IT" b="1" dirty="0"/>
              <a:t>scegliere le attività didattiche</a:t>
            </a:r>
            <a:r>
              <a:rPr lang="it-IT" dirty="0"/>
              <a:t> erogate per il corso di studio di iscrizione al fine di poter sostenere i relativi esami nelle previste sessioni di appello.</a:t>
            </a:r>
          </a:p>
          <a:p>
            <a:endParaRPr lang="it-IT" dirty="0"/>
          </a:p>
          <a:p>
            <a:r>
              <a:rPr lang="it-IT" b="1" dirty="0">
                <a:solidFill>
                  <a:srgbClr val="C00000"/>
                </a:solidFill>
              </a:rPr>
              <a:t>Scadenze per compilazione piano carriera)</a:t>
            </a:r>
            <a:r>
              <a:rPr lang="it-IT" dirty="0">
                <a:solidFill>
                  <a:srgbClr val="C00000"/>
                </a:solidFill>
              </a:rPr>
              <a:t> (31-01-24)</a:t>
            </a:r>
            <a:r>
              <a:rPr lang="it-IT" b="1" dirty="0">
                <a:solidFill>
                  <a:srgbClr val="C00000"/>
                </a:solidFill>
              </a:rPr>
              <a:t>: </a:t>
            </a:r>
            <a:r>
              <a:rPr lang="it-IT" dirty="0">
                <a:hlinkClick r:id="rId3"/>
              </a:rPr>
              <a:t>https://www.unito.it/servizi/lo-studio/piano-carriera</a:t>
            </a:r>
            <a:r>
              <a:rPr lang="it-IT" dirty="0"/>
              <a:t> </a:t>
            </a:r>
          </a:p>
          <a:p>
            <a:endParaRPr lang="it-IT" dirty="0"/>
          </a:p>
          <a:p>
            <a:r>
              <a:rPr lang="it-IT" b="1" dirty="0">
                <a:solidFill>
                  <a:srgbClr val="C00000"/>
                </a:solidFill>
              </a:rPr>
              <a:t>Differenza tempo pieno e parziale</a:t>
            </a:r>
          </a:p>
          <a:p>
            <a:r>
              <a:rPr lang="it-IT" dirty="0"/>
              <a:t>Lo studente può scegliere di anno in anno se iscriversi a </a:t>
            </a:r>
            <a:r>
              <a:rPr lang="it-IT" b="1" dirty="0"/>
              <a:t>tempo pieno o a tempo parziale</a:t>
            </a:r>
            <a:r>
              <a:rPr lang="it-IT" dirty="0"/>
              <a:t>:</a:t>
            </a:r>
          </a:p>
          <a:p>
            <a:r>
              <a:rPr lang="it-IT" dirty="0"/>
              <a:t>per il </a:t>
            </a:r>
            <a:r>
              <a:rPr lang="it-IT" i="1" dirty="0"/>
              <a:t>tempo pieno </a:t>
            </a:r>
            <a:r>
              <a:rPr lang="it-IT" dirty="0"/>
              <a:t>è tenuto a presentare per ciascun anno accademico un carico didattico (piano di studio) che preveda da un minimo di 37 a un massimo di 80 crediti</a:t>
            </a:r>
          </a:p>
          <a:p>
            <a:r>
              <a:rPr lang="it-IT" dirty="0"/>
              <a:t>per il </a:t>
            </a:r>
            <a:r>
              <a:rPr lang="it-IT" i="1" dirty="0"/>
              <a:t>tempo parziale </a:t>
            </a:r>
            <a:r>
              <a:rPr lang="it-IT" dirty="0"/>
              <a:t>è tenuto a presentare per ciascun anno accademico un carico didattico (piano di lavoro) che preveda da un minimo di 20 a un massimo di 36 crediti</a:t>
            </a:r>
          </a:p>
          <a:p>
            <a:r>
              <a:rPr lang="it-IT" dirty="0"/>
              <a:t>Le due tipologie di impegno didattico prevedono un diverso ammontare complessivo delle tasse universitarie.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r>
              <a:rPr lang="it-IT" b="1" dirty="0">
                <a:solidFill>
                  <a:srgbClr val="C00000"/>
                </a:solidFill>
              </a:rPr>
              <a:t>Esami obbligatori e opzionali</a:t>
            </a:r>
          </a:p>
          <a:p>
            <a:r>
              <a:rPr lang="it-IT" sz="1600" b="1" dirty="0"/>
              <a:t>Link alla pagina </a:t>
            </a:r>
            <a:r>
              <a:rPr lang="it-IT" sz="1600" b="1" dirty="0">
                <a:hlinkClick r:id="rId4"/>
              </a:rPr>
              <a:t>insegnamenti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412683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08939" y="0"/>
            <a:ext cx="3722077" cy="575299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rgbClr val="A9235A"/>
                </a:solidFill>
                <a:latin typeface="+mn-lt"/>
              </a:rPr>
              <a:t>DIDATTICA</a:t>
            </a:r>
          </a:p>
        </p:txBody>
      </p:sp>
      <p:pic>
        <p:nvPicPr>
          <p:cNvPr id="4" name="Picture 8" descr="logo scuola S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8583" y="5401076"/>
            <a:ext cx="995470" cy="109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6B6E589A-B2E5-4D95-BE9F-B1FBAAC10FE5}"/>
              </a:ext>
            </a:extLst>
          </p:cNvPr>
          <p:cNvSpPr txBox="1"/>
          <p:nvPr/>
        </p:nvSpPr>
        <p:spPr>
          <a:xfrm>
            <a:off x="716781" y="1120676"/>
            <a:ext cx="935501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effectLst/>
              </a:rPr>
              <a:t>L'attività didattica viene svolta in presenza secondo gli orari e nelle sedi indicate che trovate sul sito CAMPUSNET</a:t>
            </a:r>
          </a:p>
          <a:p>
            <a:pPr algn="ctr"/>
            <a:endParaRPr lang="it-IT" sz="3600" b="1" dirty="0"/>
          </a:p>
          <a:p>
            <a:pPr algn="ctr"/>
            <a:r>
              <a:rPr lang="it-IT" sz="1600" b="1" dirty="0">
                <a:effectLst/>
                <a:highlight>
                  <a:srgbClr val="00FF00"/>
                </a:highlight>
              </a:rPr>
              <a:t>https://</a:t>
            </a:r>
            <a:r>
              <a:rPr lang="it-IT" sz="1600" b="1" dirty="0" err="1">
                <a:effectLst/>
                <a:highlight>
                  <a:srgbClr val="00FF00"/>
                </a:highlight>
              </a:rPr>
              <a:t>naturali.campusnet.unito.it</a:t>
            </a:r>
            <a:r>
              <a:rPr lang="it-IT" sz="1600" b="1" dirty="0">
                <a:effectLst/>
                <a:highlight>
                  <a:srgbClr val="00FF00"/>
                </a:highlight>
              </a:rPr>
              <a:t>/do/</a:t>
            </a:r>
            <a:r>
              <a:rPr lang="it-IT" sz="1600" b="1" dirty="0" err="1">
                <a:effectLst/>
                <a:highlight>
                  <a:srgbClr val="00FF00"/>
                </a:highlight>
              </a:rPr>
              <a:t>home.pl</a:t>
            </a:r>
            <a:r>
              <a:rPr lang="it-IT" sz="1600" b="1" dirty="0">
                <a:effectLst/>
                <a:highlight>
                  <a:srgbClr val="00FF00"/>
                </a:highlight>
              </a:rPr>
              <a:t>/</a:t>
            </a:r>
            <a:r>
              <a:rPr lang="it-IT" sz="1600" b="1" dirty="0" err="1">
                <a:effectLst/>
                <a:highlight>
                  <a:srgbClr val="00FF00"/>
                </a:highlight>
              </a:rPr>
              <a:t>View?doc</a:t>
            </a:r>
            <a:r>
              <a:rPr lang="it-IT" sz="1600" b="1" dirty="0">
                <a:effectLst/>
                <a:highlight>
                  <a:srgbClr val="00FF00"/>
                </a:highlight>
              </a:rPr>
              <a:t>=/</a:t>
            </a:r>
            <a:r>
              <a:rPr lang="it-IT" sz="1600" b="1" dirty="0" err="1">
                <a:effectLst/>
                <a:highlight>
                  <a:srgbClr val="00FF00"/>
                </a:highlight>
              </a:rPr>
              <a:t>edu</a:t>
            </a:r>
            <a:r>
              <a:rPr lang="it-IT" sz="1600" b="1" dirty="0">
                <a:effectLst/>
                <a:highlight>
                  <a:srgbClr val="00FF00"/>
                </a:highlight>
              </a:rPr>
              <a:t>/</a:t>
            </a:r>
            <a:r>
              <a:rPr lang="it-IT" sz="1600" b="1" dirty="0" err="1">
                <a:effectLst/>
                <a:highlight>
                  <a:srgbClr val="00FF00"/>
                </a:highlight>
              </a:rPr>
              <a:t>Laurea_triennale_in_scienze_naturali.html</a:t>
            </a:r>
            <a:endParaRPr lang="it-IT" sz="1600" b="1" dirty="0">
              <a:effectLst/>
              <a:highlight>
                <a:srgbClr val="00FF00"/>
              </a:highlight>
            </a:endParaRPr>
          </a:p>
          <a:p>
            <a:endParaRPr lang="it-IT" sz="2000" b="1" dirty="0"/>
          </a:p>
          <a:p>
            <a:endParaRPr lang="it-IT" sz="2000" b="1" dirty="0">
              <a:effectLst/>
            </a:endParaRPr>
          </a:p>
          <a:p>
            <a:endParaRPr lang="it-IT" sz="2000" dirty="0">
              <a:effectLst/>
            </a:endParaRPr>
          </a:p>
          <a:p>
            <a:endParaRPr lang="it-IT" sz="2000" dirty="0">
              <a:effectLst/>
            </a:endParaRPr>
          </a:p>
          <a:p>
            <a:endParaRPr lang="it-IT" dirty="0"/>
          </a:p>
          <a:p>
            <a:endParaRPr lang="it-IT" dirty="0"/>
          </a:p>
          <a:p>
            <a:pPr marL="285750" indent="-285750">
              <a:buFontTx/>
              <a:buChar char="-"/>
            </a:pP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7DA82B0-BCE5-81B4-73E9-7F9D4A846CF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31" y="3732551"/>
            <a:ext cx="3708130" cy="298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8756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9711</TotalTime>
  <Words>1667</Words>
  <Application>Microsoft Office PowerPoint</Application>
  <PresentationFormat>Widescreen</PresentationFormat>
  <Paragraphs>206</Paragraphs>
  <Slides>18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Roboto</vt:lpstr>
      <vt:lpstr>Times New Roman</vt:lpstr>
      <vt:lpstr>Titillium Web</vt:lpstr>
      <vt:lpstr>Tema di Office</vt:lpstr>
      <vt:lpstr>Presentazione standard di PowerPoint</vt:lpstr>
      <vt:lpstr>CORSO DI LAUREA IN SCIENZE NATURALI</vt:lpstr>
      <vt:lpstr>CORSO DI LAUREA IN SCIENZE NATURALI</vt:lpstr>
      <vt:lpstr>Presentazione standard di PowerPoint</vt:lpstr>
      <vt:lpstr>Presentazione standard di PowerPoint</vt:lpstr>
      <vt:lpstr>CREDENZIALI SCU</vt:lpstr>
      <vt:lpstr>LEZIONI E ESAMI</vt:lpstr>
      <vt:lpstr>PIANO CARRIERA</vt:lpstr>
      <vt:lpstr>DIDATTICA</vt:lpstr>
      <vt:lpstr>ESAMI DI PROFITTO</vt:lpstr>
      <vt:lpstr>PROVA DI INGLESE</vt:lpstr>
      <vt:lpstr>TUTORATO MATRICOLE</vt:lpstr>
      <vt:lpstr>UFFICI DI RIFERIMENTO</vt:lpstr>
      <vt:lpstr>SERVIZI PER STUDENTI DISABILI/DSA</vt:lpstr>
      <vt:lpstr>SCOPRI….</vt:lpstr>
      <vt:lpstr>OPPORTUNITÀ e SERVIZI PER STUDENTI</vt:lpstr>
      <vt:lpstr>VIVERE E STUDIARE A TORINO</vt:lpstr>
      <vt:lpstr>Presentazione standard di PowerPoint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Nicoletta Marengo</dc:creator>
  <cp:lastModifiedBy>Edoardo Calabro'</cp:lastModifiedBy>
  <cp:revision>143</cp:revision>
  <cp:lastPrinted>2018-10-04T18:03:18Z</cp:lastPrinted>
  <dcterms:created xsi:type="dcterms:W3CDTF">2018-08-01T07:52:45Z</dcterms:created>
  <dcterms:modified xsi:type="dcterms:W3CDTF">2023-11-03T14:09:40Z</dcterms:modified>
</cp:coreProperties>
</file>